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5"/>
  </p:notesMasterIdLst>
  <p:sldIdLst>
    <p:sldId id="256" r:id="rId2"/>
    <p:sldId id="266" r:id="rId3"/>
    <p:sldId id="257" r:id="rId4"/>
    <p:sldId id="264" r:id="rId5"/>
    <p:sldId id="265" r:id="rId6"/>
    <p:sldId id="258" r:id="rId7"/>
    <p:sldId id="259" r:id="rId8"/>
    <p:sldId id="267" r:id="rId9"/>
    <p:sldId id="268" r:id="rId10"/>
    <p:sldId id="269" r:id="rId11"/>
    <p:sldId id="270" r:id="rId12"/>
    <p:sldId id="271" r:id="rId13"/>
    <p:sldId id="260" r:id="rId14"/>
    <p:sldId id="261" r:id="rId15"/>
    <p:sldId id="279" r:id="rId16"/>
    <p:sldId id="262" r:id="rId17"/>
    <p:sldId id="263" r:id="rId18"/>
    <p:sldId id="274" r:id="rId19"/>
    <p:sldId id="273" r:id="rId20"/>
    <p:sldId id="275" r:id="rId21"/>
    <p:sldId id="276" r:id="rId22"/>
    <p:sldId id="277"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B0B8BA-F15D-443B-B8FF-2D9292D4A293}" type="datetimeFigureOut">
              <a:rPr lang="en-CA" smtClean="0"/>
              <a:t>07/03/2013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38B1EA-F098-4EED-9065-F4C4AE07A628}" type="slidenum">
              <a:rPr lang="en-CA" smtClean="0"/>
              <a:t>‹#›</a:t>
            </a:fld>
            <a:endParaRPr lang="en-CA"/>
          </a:p>
        </p:txBody>
      </p:sp>
    </p:spTree>
    <p:extLst>
      <p:ext uri="{BB962C8B-B14F-4D97-AF65-F5344CB8AC3E}">
        <p14:creationId xmlns:p14="http://schemas.microsoft.com/office/powerpoint/2010/main" val="3156363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CA"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1E31D9C6-00B8-42A3-8D34-FAC76A6D5A0C}" type="datetime4">
              <a:rPr lang="en-US"/>
              <a:pPr>
                <a:defRPr/>
              </a:pPr>
              <a:t>March 7, 2013</a:t>
            </a:fld>
            <a:endParaRPr lang="en-US" dirty="0"/>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dirty="0">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538D5197-8649-4D4D-8D73-60E6B2DA515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58141-A3BF-4ACC-96FB-3D6CA6441288}" type="datetime4">
              <a:rPr lang="en-US"/>
              <a:pPr>
                <a:defRPr/>
              </a:pPr>
              <a:t>March 7, 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5EAFED-CC4D-4571-8342-75BC3B46681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CA"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341DAE-B663-4FCD-8367-A86B5ABFD850}" type="datetime4">
              <a:rPr lang="en-US"/>
              <a:pPr>
                <a:defRPr/>
              </a:pPr>
              <a:t>March 7, 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0B1CC6-71A8-4F93-B960-4A96713A86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81EA04A-5377-4E78-A434-5460E174FC18}" type="datetime4">
              <a:rPr lang="en-US"/>
              <a:pPr>
                <a:defRPr/>
              </a:pPr>
              <a:t>March 7, 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0325E2-C312-45EC-94CA-0AC74DBCAE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CA"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94BA5EB-B342-498D-B11A-C1E163610E4F}" type="datetime4">
              <a:rPr lang="en-US"/>
              <a:pPr>
                <a:defRPr/>
              </a:pPr>
              <a:t>March 7, 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F93C49-00CC-4BAB-8131-BC52BD334F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ABE5772E-D3DE-4DA8-AF72-9EE1AEB4EDBF}" type="datetime4">
              <a:rPr lang="en-US"/>
              <a:pPr>
                <a:defRPr/>
              </a:pPr>
              <a:t>March 7, 2013</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E6E7B8F1-1F3F-40E2-BC63-EF480B9113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3E8B781-B3AE-4819-877F-39E73F3252C3}" type="datetime4">
              <a:rPr lang="en-US"/>
              <a:pPr>
                <a:defRPr/>
              </a:pPr>
              <a:t>March 7, 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AB6272E-FCDE-4107-8F8C-848563A0F43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B8FA16D-D19A-4A19-B3EC-E3B209D59695}" type="datetime4">
              <a:rPr lang="en-US"/>
              <a:pPr>
                <a:defRPr/>
              </a:pPr>
              <a:t>March 7, 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BB3B4D-D002-427C-A2C4-F86B80165E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F18471-1CBE-41F6-B767-1A13D29919AA}" type="datetime4">
              <a:rPr lang="en-US"/>
              <a:pPr>
                <a:defRPr/>
              </a:pPr>
              <a:t>March 7, 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A0DC728-C0D9-4036-AABB-EF42130CA0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CA"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8AB87FFE-43FE-46F8-B3EA-186E60038344}" type="datetime4">
              <a:rPr lang="en-US"/>
              <a:pPr>
                <a:defRPr/>
              </a:pPr>
              <a:t>March 7, 2013</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D730B966-F47F-46A6-AD2D-D9D4CB7884ED}"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CA"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8C1388A2-1253-4080-BB45-B14BD33C015B}" type="datetime4">
              <a:rPr lang="en-US"/>
              <a:pPr>
                <a:defRPr/>
              </a:pPr>
              <a:t>March 7, 2013</a:t>
            </a:fld>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11FE7892-2EBA-4682-9127-29CC435E4D5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CA" smtClean="0"/>
              <a:t>Click to edit Master title style</a:t>
            </a:r>
            <a:endParaRPr lang="en-US" smtClean="0"/>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cs typeface="+mn-cs"/>
              </a:defRPr>
            </a:lvl1pPr>
          </a:lstStyle>
          <a:p>
            <a:pPr>
              <a:defRPr/>
            </a:pPr>
            <a:fld id="{23BA2E51-D34D-437E-9B78-33803525D59E}" type="datetime4">
              <a:rPr lang="en-US"/>
              <a:pPr>
                <a:defRPr/>
              </a:pPr>
              <a:t>March 7, 2013</a:t>
            </a:fld>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accent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cs typeface="+mn-cs"/>
              </a:defRPr>
            </a:lvl1pPr>
          </a:lstStyle>
          <a:p>
            <a:pPr>
              <a:defRPr/>
            </a:pPr>
            <a:fld id="{87546F70-4CA4-482B-9533-E6EB979138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803" r:id="rId2"/>
    <p:sldLayoutId id="2147483802" r:id="rId3"/>
    <p:sldLayoutId id="2147483801" r:id="rId4"/>
    <p:sldLayoutId id="2147483800" r:id="rId5"/>
    <p:sldLayoutId id="2147483799" r:id="rId6"/>
    <p:sldLayoutId id="2147483798" r:id="rId7"/>
    <p:sldLayoutId id="2147483805" r:id="rId8"/>
    <p:sldLayoutId id="2147483806" r:id="rId9"/>
    <p:sldLayoutId id="2147483797" r:id="rId10"/>
    <p:sldLayoutId id="2147483796" r:id="rId11"/>
  </p:sldLayoutIdLst>
  <p:hf sldNum="0" hdr="0" ftr="0" dt="0"/>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Documents/Education/ECUR%20498%20(Paul%20Term%202)/Worksheets%20For%20Group%20Lesson%20Plan.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file:///C:\Users\Caitlin%20Fedorak\Documents\Education\ECUR%20498%20(Paul%20Term%202)\Worksheets%20For%20Group%20Lesson%20Pla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hyperlink" Target="../../../Documents/Education/ECUR%20498%20(Paul%20Term%202)/Adbusters.pdf" TargetMode="External"/><Relationship Id="rId7" Type="http://schemas.openxmlformats.org/officeDocument/2006/relationships/oleObject" Target="file:///C:\Users\Caitlin%20Fedorak\Documents\Education\ECUR%20498%20(Paul%20Term%202)\Adbusters%20Leaflet.pdf" TargetMode="External"/><Relationship Id="rId12" Type="http://schemas.openxmlformats.org/officeDocument/2006/relationships/hyperlink" Target="http://www.adbusters.org/support_subscribe"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Documents/Education/ECUR%20498%20(Paul%20Term%202)/Adbusters%20Leaflet.pdf" TargetMode="External"/><Relationship Id="rId11" Type="http://schemas.openxmlformats.org/officeDocument/2006/relationships/hyperlink" Target="http://www.adbusters.org/spoofads" TargetMode="External"/><Relationship Id="rId5" Type="http://schemas.openxmlformats.org/officeDocument/2006/relationships/image" Target="../media/image5.wmf"/><Relationship Id="rId10" Type="http://schemas.openxmlformats.org/officeDocument/2006/relationships/image" Target="../media/image7.jpg"/><Relationship Id="rId4" Type="http://schemas.openxmlformats.org/officeDocument/2006/relationships/oleObject" Target="file:///C:\Users\Caitlin%20Fedorak\Documents\Education\ECUR%20498%20(Paul%20Term%202)\Adbusters.pdf" TargetMode="External"/><Relationship Id="rId9" Type="http://schemas.openxmlformats.org/officeDocument/2006/relationships/hyperlink" Target="http://www.adbusters.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docid=0VMCLKwj7nCQLM&amp;tbnid=PgKjwoTDT-5X7M:&amp;ved=0CAUQjRw&amp;url=http://missiontice.ac-besancon.fr/lycee_edouard_belin/spip.php?article245&amp;ei=odAzUY-iNZLqqAGbyICADg&amp;bvm=bv.43148975,d.aWc&amp;psig=AFQjCNGeE2KRfPQiBUslIHRFOZ2f9UcwbA&amp;ust=1362436544840092" TargetMode="External"/><Relationship Id="rId2" Type="http://schemas.openxmlformats.org/officeDocument/2006/relationships/hyperlink" Target="http://vimeo.com/10149605"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docid=DlBlQXh5Mn0gFM&amp;tbnid=tthOBN39eh1ePM:&amp;ved=0CAUQjRw&amp;url=http://www.setcelebs.com/chuck-norris.html&amp;ei=dcozUZG9OoGFyQHkqIBY&amp;psig=AFQjCNEPA_64n9xdD3ekt0Zz5bHMAz8Utg&amp;ust=1362435057337641" TargetMode="External"/><Relationship Id="rId2" Type="http://schemas.openxmlformats.org/officeDocument/2006/relationships/hyperlink" Target="https://campus.usask.ca/owa/redir.aspx?C=PgKSvh6WsEyofOSxTFkume-3WvbS7s8I_Mp_dkc5NmbrhUYzYDrwXVEYPdlFijb4FlCMdM89rvw.&amp;URL=http%3a%2f%2fwww.youtube.com%2fwatch%3fv%3d3exzMPT4nGI"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a/url?sa=i&amp;rct=j&amp;q=&amp;esrc=s&amp;frm=1&amp;source=images&amp;cd=&amp;cad=rja&amp;docid=qcjlehOue2YleM&amp;tbnid=cX3MpN1X2KC5LM:&amp;ved=0CAUQjRw&amp;url=http://www.jadedeye.com/page/10/&amp;ei=2cYzUdu1CcXvqwG8ooCYBw&amp;bvm=bv.43148975,d.aWc&amp;psig=AFQjCNGThE30vlQG_Zj6TfoNdMrmjgIrDA&amp;ust=136243412742196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bsnews.com/8301-3445_162-2015684.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gLBE5QAYXp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a/url?sa=i&amp;rct=j&amp;q=&amp;esrc=s&amp;frm=1&amp;source=images&amp;cd=&amp;cad=rja&amp;docid=ydEaPDO7j5tuzM&amp;tbnid=DyTQ6d9ANxQ2mM:&amp;ved=0CAUQjRw&amp;url=http://forums.thefashionspot.com/f52/gerren-taylor-2454-6.html&amp;ei=nc0zUZ2hDMawqgHS9oD4BA&amp;bvm=bv.43148975,d.aWc&amp;psig=AFQjCNGn7xkyhwCZph9l9OhMb-SfW3gIYg&amp;ust=1362435795791128" TargetMode="External"/><Relationship Id="rId1" Type="http://schemas.openxmlformats.org/officeDocument/2006/relationships/slideLayout" Target="../slideLayouts/slideLayout2.xml"/><Relationship Id="rId4" Type="http://schemas.openxmlformats.org/officeDocument/2006/relationships/hyperlink" Target="http://www.youtube.com/watch?v=N8i1kEje950"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topdocumentaryfilms.com/consuming-kid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teachingcriticalmediastudies.weebl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elt.iastate.edu/teaching/RevisedBlooms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a/url?sa=i&amp;rct=j&amp;q=adolescents+watching+movie&amp;source=images&amp;cd=&amp;cad=rja&amp;docid=f9PMnT0oeW32CM&amp;tbnid=Q9akLxaVGkHqLM:&amp;ved=0CAUQjRw&amp;url=http://krestaintheafternoon.blogspot.com/2012/07/teenagers-can-be-corrupted-by-hollywood.html&amp;ei=bTI4UaC-GKbvygHFoYDIBg&amp;bvm=bv.43287494,d.aWc&amp;psig=AFQjCNFyoKlTmEZncl3DFwhg4y_8dDfaGg&amp;ust=136272380610389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a/url?sa=i&amp;rct=j&amp;q=seventeen+magaizine+cover&amp;source=images&amp;cd=&amp;cad=rja&amp;docid=T2eF6kH79uB8lM&amp;tbnid=yu5ju6kj3xTeYM:&amp;ved=0CAUQjRw&amp;url=http://www.seventeen.com/fun/seventeen-cover-celebrities&amp;ei=fYUuUbyLKMjvrQHRzoGgBg&amp;bvm=bv.42965579,d.aWc&amp;psig=AFQjCNHgcD8xJEo0TN9WD9EYG67Egl3oKg&amp;ust=136208936308115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4733925" y="2708275"/>
            <a:ext cx="3313113" cy="1701800"/>
          </a:xfrm>
        </p:spPr>
        <p:txBody>
          <a:bodyPr/>
          <a:lstStyle/>
          <a:p>
            <a:r>
              <a:rPr lang="en-US" smtClean="0"/>
              <a:t>Ads &amp; Consumerism</a:t>
            </a:r>
          </a:p>
        </p:txBody>
      </p:sp>
      <p:sp>
        <p:nvSpPr>
          <p:cNvPr id="13314" name="Subtitle 2"/>
          <p:cNvSpPr>
            <a:spLocks noGrp="1"/>
          </p:cNvSpPr>
          <p:nvPr>
            <p:ph type="subTitle" idx="1"/>
          </p:nvPr>
        </p:nvSpPr>
        <p:spPr>
          <a:xfrm>
            <a:off x="4733925" y="4421188"/>
            <a:ext cx="3309938" cy="1260475"/>
          </a:xfrm>
        </p:spPr>
        <p:txBody>
          <a:bodyPr/>
          <a:lstStyle/>
          <a:p>
            <a:r>
              <a:rPr lang="en-US" dirty="0" smtClean="0"/>
              <a:t>Alex, Ashley, Caitlin, </a:t>
            </a:r>
            <a:r>
              <a:rPr lang="en-US" dirty="0" err="1" smtClean="0"/>
              <a:t>Jenn</a:t>
            </a:r>
            <a:r>
              <a:rPr lang="en-US" dirty="0" smtClean="0"/>
              <a:t>, &amp; Mat.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042988" y="223838"/>
            <a:ext cx="7024687" cy="1143000"/>
          </a:xfrm>
        </p:spPr>
        <p:txBody>
          <a:bodyPr/>
          <a:lstStyle/>
          <a:p>
            <a:pPr algn="ctr"/>
            <a:r>
              <a:rPr lang="en-CA" smtClean="0"/>
              <a:t>High Sensation</a:t>
            </a:r>
          </a:p>
        </p:txBody>
      </p:sp>
      <p:sp>
        <p:nvSpPr>
          <p:cNvPr id="3" name="Content Placeholder 2"/>
          <p:cNvSpPr>
            <a:spLocks noGrp="1"/>
          </p:cNvSpPr>
          <p:nvPr>
            <p:ph idx="1"/>
          </p:nvPr>
        </p:nvSpPr>
        <p:spPr>
          <a:xfrm>
            <a:off x="665163" y="1492250"/>
            <a:ext cx="7939087" cy="4922838"/>
          </a:xfrm>
        </p:spPr>
        <p:txBody>
          <a:bodyPr rtlCol="0">
            <a:normAutofit/>
          </a:bodyPr>
          <a:lstStyle/>
          <a:p>
            <a:pPr marL="68580" indent="0" fontAlgn="auto">
              <a:spcAft>
                <a:spcPts val="0"/>
              </a:spcAft>
              <a:buFont typeface="Wingdings 2" pitchFamily="18" charset="2"/>
              <a:buNone/>
              <a:defRPr/>
            </a:pPr>
            <a:r>
              <a:rPr lang="en-CA" i="1" dirty="0" smtClean="0"/>
              <a:t>Sensation seeking: “a personality trait defined by the novelty and intensity of a sensation…overall, sensation seeking is related to higher media consumption in adolescence”.</a:t>
            </a:r>
          </a:p>
          <a:p>
            <a:pPr indent="-274320" fontAlgn="auto">
              <a:spcAft>
                <a:spcPts val="0"/>
              </a:spcAft>
              <a:defRPr/>
            </a:pPr>
            <a:r>
              <a:rPr lang="en-CA" dirty="0" smtClean="0"/>
              <a:t>This trait is commonly found in adolescents and young adults.</a:t>
            </a:r>
          </a:p>
          <a:p>
            <a:pPr lvl="2" fontAlgn="auto">
              <a:spcAft>
                <a:spcPts val="0"/>
              </a:spcAft>
              <a:defRPr/>
            </a:pPr>
            <a:r>
              <a:rPr lang="en-CA" dirty="0" smtClean="0"/>
              <a:t>i.e. The audiences of action films are highly populated by young males because they are the population that generally seeks out high sensation factors (explosions, gun fire, car chases, etc.)  This is why video games are often highly violent. </a:t>
            </a:r>
            <a:r>
              <a:rPr lang="en-CA" b="1" dirty="0"/>
              <a:t> </a:t>
            </a:r>
            <a:r>
              <a:rPr lang="en-CA" b="1" dirty="0" smtClean="0"/>
              <a:t>ENFORCING GENDER ROLES.</a:t>
            </a:r>
            <a:endParaRPr lang="en-CA" dirty="0" smtClean="0"/>
          </a:p>
          <a:p>
            <a:pPr marL="68580" indent="0" fontAlgn="auto">
              <a:spcAft>
                <a:spcPts val="0"/>
              </a:spcAft>
              <a:buFont typeface="Wingdings 2" pitchFamily="18" charset="2"/>
              <a:buNone/>
              <a:defRPr/>
            </a:pPr>
            <a:endParaRPr lang="en-CA" dirty="0"/>
          </a:p>
        </p:txBody>
      </p:sp>
      <p:sp>
        <p:nvSpPr>
          <p:cNvPr id="22531" name="AutoShape 2" descr="data:image/jpeg;base64,/9j/4AAQSkZJRgABAQAAAQABAAD/2wCEAAkGBhMQERQQDxQUEhIQEBYVEBQWFxUUGBIUFBcVGBQWFxQYHSYeGBovGRcSHzEhIyctLC4uFR4xNjAqNSYrMykBCQoKDgwOGg8PGjIkHiQ0NDUpNSo1MDU1LC40NCwpNSw0KSwsLC0sLjEpNCosMjUvNTUrLCosNTUpLjI1MC41LP/AABEIAOYA2wMBIgACEQEDEQH/xAAcAAEAAgMBAQEAAAAAAAAAAAAABgcEBQgDAgH/xABIEAABAwIDBgMDBwkGBQUAAAABAAIDBBEFEiEGBxMxQVEiYXEUMoEjM0JSkaGxCBVDYnKCkqLBJFNjg5PCNFRz0eElRLLw8f/EABoBAQADAQEBAAAAAAAAAAAAAAABAwQCBQb/xAAuEQEAAgECBAUEAgEFAAAAAAAAAQIRAyEEMUFhEhNRcYEFkbHwMqHxFCJCUsH/2gAMAwEAAhEDEQA/ALxREQEREBERAREQEREBEWi2s2zpsNjD6lxzP0hiYM0kzuzGdemp0QbwlRXHN6GG0biyWpa+QaGOIGZwPYhgIafUhVvJjdVjgMlRK6mo+I5raSElrnZDY8aWwLtenLyC2OH4PDTttBGyMDqBr6lx1PxKzanEVrOI3TEN7JvzoGjM+Osa365gs37cy2+Eb18MqSGNqWxvOmSYOhNzyF3gNJ9CqsmlOKVDWMuaKlfmlfrlqJm+6wd2jmf/AMUjrsMinBE0bJAeeZoJ+3muJ4nHOE4W61wIuDcHkR1XzNJlaXWJytJsOZsL2CpKhlqsHPGw9zpqUazUUjnOGUc3QONy11unXz0VvYBj8NfTsqqZ2aOVtx3afpNcOjgdCFppqVvGYRh7YRi0VXDHUU7g+KVocxw7HoR0INwQdQQQsxUPsfjc+C1NZnvJh8eIyQ1TACXUtz8lUNH1CNDbsOtlelPUNkY2SNwex7Q5jmm4c0i4II5iyVvW2fDPLafdCsN/WLyeysoILmSozzSgdIKZvEcT+8Gn9yysTAK7j0tPOP01PFJ/Gxrv6qppcZjqsQqqmXVlTIcJofQMeZXjuDJl1/XU13QV3Fwelv70bHRO8uE9zQP4Q1ZtHifM1tTTiNq4+c5z9uTqYxESl1TUtiY6SRwYxjS57ibBrWi5JPQWWu2X2iZiFO2qiBEUj5BFfm5kb3Rh5HS5aTbsQqz2/wAffizaqKncW4bh8Uj6qVp/4ueNpc2Fh6sDg2566fqqfbt6Lg4VRM5f2WNxHnIM5+9xV9Nal72pWczXmjCSIvxzrankOahuN71aOBxhps9dUdIaYcS37cnutHc3Nuysm0VjM8kJmipbC9p8Yx6oMVO4UFHE8CaWKzyLWORs303+TbDvpzuho87pE53H6iIpBERAREQEREBERBG9u9sm4ZTh4bxZ5n8OlhH6SU8r/qjmfs6qtsNwh5ldW1z+PWS83n3YW9I4m8mtHcf97521FT7VjkgdqzDaZjIx0Es4zvd65Tl/dWHtLiL4YbQjNPO9sNO0dZZNGn4an4LFr3m1vLq6j1R3ZvH2xCaGJj6ieaunMEEQzOc0uFj2a3nr5FTCDdjiFeP/AFCobRwu96ngGd5b9V8pNr+lx5KY7vd3sOEwBrQH1EjR7RN1e7q1p6MB5D4nVSxX10axOeqMq8pdxWGsYGO9oky/WmcPuZYD7FjYpue4LTJhNRNDK3URSvMsMtvouDtW9r6+isxFbMRPNCjcK2oa+Q01SPZqyN2WWF+niH1HHRw6jyPUar1ocTfgtS6qia59DUG9dA3nE7/mI2/iP/GXeb6NlaSqi9pMsEVZTtu0SSNZx2DUxO1BvzynodNL6QLZ+hdUQiSgrZY2nR8EobOI3dW+Lp201Cx2p5NvFWdnXNvto8fNPV4jUUQiqoqyipqvK67mPhaeBPoOutyDy106LAwjb5+H0UvsWeaiqGPbRi+aTDqt4+Yf3ZclzT1t5lYWHbGVNHIaiCSGVxa9j4HMcyKSKQWkYLHw38rDktHg9NXYdIJI6SRxa8cSOwlimja4PYHFtxna4Ahw5EA+uPwzXWvraOMzjr/LbGJ9MYjE993cRExiZZe0pdTPpoIjpgkcL5ba5qqWRskxv1tp/CVu6THpWRVuFQE08DK2omq6vpDRPILWs7yO5AeenMkRSsrJ2QTvqaaRrquSR0kjyGAukvYNDtXWHQLYsxJ1W2GifEadsUUc1Y12j6yRjGRxvN/oZWsNu5PkqKxraFMx3iZ27TM467+LHeYzs2+RTVtp6elObTz7Tv8A+Y+zMo8XD8HxOSNvChzQUtLF/dx5ruueryJHOcepPorHpt5RkiZTYLSyVjoo2x8d14adha0DV7rF3oLXVYQUFU2KSnEkLYZKp05aYmynMbBt84tYADSy8qupq5H+zivnDYm56l4PChpYR1LI+uoAaNSSB1Vejqzo+ZGjNc2nOZzOIxEem87eu8y71/p2tpV8epGKx7b/ABlZdVsrUVbXS45WkwtBc+mgPAp2NGp4jveeB59ua1+DYJ+dh7Ph8fsODNdaaVjckleRoWsJ1ydC48+XkPzY7ZJ2KxxmTiRYRE68UTnkzYg9p1lqHg3Dcw90HpYcgVb8EDY2tZG0MYwBrWtAAaBoAAOQV/B8BrXv5/GX8U/8Y5RHfHLP493n2tEbVeOGYZFTRMgp2NjijbZjGiwA/qepJ1KykRe6qEREBERAREQEREBCij+123NJhceerks53zcTfFJJ3ysvy8zYeaCncXr6mHFcTmhjbNG2pYJ4xfi5Qzwuj76ZtFn4PiUVbimFOidmj4s79dLPZGCGuHRwP4qF4hvPPttXVU0IDax8bsshJLTGzL9G3PU+S1OGbamHEYcRETWmOXPJGwlrX3BDzrfK4gnVZ/LnzPFMJzs69RRLYbeXSYsC2AujmY3M+F9g4N5ZmkaObfS45XFwLhS1aECrPbvdpX1sr5afEpGxvItSvMrImiwuM0btR6tvrzVmIgoKp2CqqWF7PzRC+Ut8NVC8VZaQR4vZ6gnMSLjpzUK4tVTVJmMrYJ3AB8c0LqXMBoA6PIGf/ea6rra2OCN0sz2xxxtLnvcbBoHUlVhXVMu0JtZ8GEMdcaZZa8tOhAOrIrj1Pr7vl8R/p+DpbWvbHvvM9ozmfiNncZtOIRWl26DIw+shfGDoJYrTwvPZsjCQD+re4WNU7yonnJSND3nk6ZzYI2+ZLjc+mixtqtsKmZopaaB1Dh8fgDXFtM6Vo+i57yA0fqi97m91GIiZnspqeOFz3kNjZFEZHHveSWw7+LUaE3Wfh7zanj1axHtPKO/pPzjuurSkxObY+OaXUclK2QVOIVkFRUD3AHB0cPkxjb3PmR/3XhNiDayuE8FzDBAY+JYgSPc4nS+pAv8AcoucPjgq3MbmqvZhZ+UNEZmF8/i5Njabi55lt+RW3dFO+embI9gjki9oMUVwGRhxDMzrDNdw6aEWIuCp17xNcRPOOvpz2j29cfd6H06mnXVpeZzbO0R+ZnpH9trjGLtpmhz2vLXaZmAHKel7nT/wtdgW1M+F5xFC6eCd2aaOogc17wRz4oGotfncanTVZGKyTPmZTxRNnbNFIXRkhpPDBc/K4nnl1t5aarW0u0cskLaZks8U9KM9A/M6N8kB1fTuIPi0GZh1HhLeoCxaejW2l4bViYn+W/TfE+sYn+t45S3/AFriPFqeDPL7xP4mJhM9j8Wc4yVOz4fHks6rw2b5l+a+sEnJjtD25dALK0tktu6fEM0bc0NTFpPTS+GWMjnofeb5juL2UPwOlxV1PHVUFXT4hBKwOa2pYYZQOrc8ZIzg3BzHmCtPtRV8QtfidBWYfUxfM11MBMInDl8rHzb5a/BatHU43hb+HU0/Fp9JifFMfeIm0fGe8vnJito2nddiKo9kd9UbXtpcSmikB0irY7tZIOnHiIDoXdyRb0GqtqOUOAc0hzXAFpBuCDyII5he5W0WjMKn0iIugREQEREBERAXL2/au4mMStH6GKKP+QPP/wA11A51hc6Acz2XGm12Le111TUjVs1TI5l/qFxyD+HKg1CIiC0/ydpQMTkB5uo35fg+Mn7l0guRN2ePihxOmncbM4nDlPQMlGRxPkLh37q67CAiIgprarCsaxarLHUscdFTykRRTyWilc0kNllDDmkGlwALWPW5JkMO7munAFfiUjGWA4NGwU7ABpl4nvFttNQrEWFjU8zKeV9LG2WdsZMMbnZA9/QF3T7vUc1RqcPpalovesTMcs749vRMTMK22iwTC8Ga0Q0razEJ/wDh2TEzOcR+lkMhyxsGpLrDkfMiP4JUkumbRMdieKVLS2qqo/k6ela4W4cc2ga0dMtr5eegC3eB7l5KmZ1bjs7pppdXwxuIbbSzHvHNo08LbAWGpVnUtHBRw5YmsghiaTZoDGta0XJNvIXJVXEcLHEYref9npG2fefTt90xbChsa3bGOSjoJZQ6epfxJYoRkgpaaP5x5B8Ujzawe/Xw27LWUrZsQqauogy01I1wY6qfoynpoRljZGOr8oBsOpHLmrA2cy1YrsZrHGOKsa6KAk5TFRR3aCD9HMQT8L9V54Ds3+eshdGabBafSlgbeN1Y4acV1tRHe5Hc+d14vm24ri76OhXau2ekdbe9sxERHbMtGne2ji8Tif2EAwZopMVpIA90kftANPI7nJBXR2aT5+PXzJ7Lc7vq00bKd9exklFLUSR007mhxoahr3NLC4jwNcNQeQJPmtTitA6KnpKg/PYPiBo6g8vBHLxIHeTdSL/rKzd2WExVeHVtHO0PhOJVUZafq3YWkdiDqD0IV9OGpxUX09TnjEz1zWZ3+c59pc31LTMTP7+8n7srP+asSfhztKPEC6agP0Y5v00A7A6ED07lWVZUniWFTRj8yVbyJoyJsDrTpxDFqyNzukg930P7N7L2E2pGI0jJnDLMwmKqj5GOdmjxboDo4eTls+n6mpFZ0Nb+dOv/AGjpb5694VXiOcPrHNgMPrbmppYnuP0w3I//AFGWd969cE2PpqOBlPC13DjzZcz3OPicXHX1JW7Rem4EREBERAREQERa7HtoIKGF9RVSCNjG3Nzq7s1rebnHkAEEV3ybXigw57WutPVAwwjqA4fKP+DSde7mrldSTb7bWTFqt1RIMrAMkEd7iOMHQebjzJ7nsAo2gIiIC6t3RbWjEMOjLnXnpwIZ+92jwPPq2xv3zdlykpduy24dhVa2V1zTy2ZUtGt2E6OA+s06j4jqg61RaLBduqCst7NVQyOPJmYNf/pvs77lvUBERAVfb3sZ+Rjw2N4jfXuImeTYQ0kfinkcegtprz8QVgqnKbYefGsWqK3EGSQ0UL+DFC+7HTsiPhbbmIyfGT1LrDuObxM1mKziRk4DgRxox5muhwWls2niN2urjHo1z+oiFvj63tbEcYaA1oDWtADQBYADQAAchZfkUTWNDGANa0ANaBYNA0AAHIWX2qeH4fT4fTjT042/Pee6ZmZnMqzdRtp8dqYHtDosSpo6lgcAW8aA5Xix6/S+IWXuq8M2LR/VxWRwHYSAEfgv3eu3gGhxIf8As6wMlP8AgVHgk/2/avzd+7LimMRD+9ppP9SG9151NLy/qdrRyvTPzExH4w7mc0SXbDZOLEqcwS3a4HPBK33oZR7r2n8R1CqPZzamXCsWMdeOG6oLYa/oyR40p61nSzho7zJPM2F8KE70N3TMWp/BZtVCCad/fvG8/VP3HXuD6ttOJtFusfuHGU2RQHdDtY+qpnUlXdtZh54M7X6OLRcMcQeZ0LT5tv1U+ViBERARFhYxjMNHC6oqZGxRMHic4/YAOZJ6AalBmqI7X70aHDLtmk4kw5QRWe+/63Rn7x+BVQbfb9p6ouhw7NTQagycppR3uPmx5DXz6KqnOJNzqSbk9ygs3aff7XVN2UobRxnq3xykecjhYdPdAPmq6rsRlncXzyPleebnuLz9pKxkQEREBERAREQfoKlWzu9DEaEjg1DnsH6KX5VhHaztW/ukKKIg6J2S/KDpqgiOvYaV504gu+Inz+kzpzuO5CtWlqmSsEkTmvY4Xa5pDmuHcEaFcQqR7H7f1mFvzUsngJvJC+7o3+reh8xYoOwEUM2B3o0uLNDWng1Ibd8DjrpzMZ+m37x1AUzQEREGl2zwQVtBU0x1MsDgzyeBmjPweGn4KutzeMe0Vs8h9+bDqUyd+JAXQvuPUH7Vb6prYHCvYdp6+n5MfTSSRDplkkglaB6Znj4FV204m8X6xn+/8QnK5URFYhq2bNU7at1e2MCpfFwnPBIzMBB1aDYnRouRezQFtERARFgY5jcVFBJU1DskUTbuPU9mgdXE2AHcoMPa3a6DDKd1TUusBpGwe9K/o1o7+fIcyuXNt9vanFpjJO7LG0ngwg+CIf1d3cdT5CwXzt1ttNitS6ebwsbcQRXu2Jl9B5uOhJ6nysBHEBERAREQEREBERAREQEREBERB60tU+J7ZInOY9jg5jmkgtI5EEciui90++AYhlo64tZVgWjfo1tTby5CTyGh5jsub19RyFpDmktc0gtINiCNQQRyKDuFFXW6DeWMTh9nqCBWQN8f+MwWAkA78g4dyD1sLFQFppdlIXV7cSu8TspzBYEZHMJJ8QtcnXutyiAiIgIiIC5u357e+2VXsMDv7PSPIfblLONHH0bq0eeY9Qrl3n7Wfm3DpZmm0rxwqf8A6j7gO+AzO/dXJLnEkk6km5PdB+IiICIiAiIgIiICIiAiIgIiICIiAiIg2GAY5LRVEdVTuyyROuOxHJzT3aRcHyK6/wBmNoY6+liq4T4ZmAkdWOGj2HzDrj4LjBXH+Txtdw55MOkPgqAZIL9JWDxtHqwX/wAvzQdAIiICIiAiIg57/KL2h4lXDRNPhpouI/8A6kvIH0YG/wAZVQKS7ycSNRitZIf+ZewfsxHhj7mqNICIiAiIgIiICIiAiIgIiICIiAiIgIiIC2GAYu6jqYaqP3oJWvA5Xym5b6EXHxWvRB29S1LZWNkYbskY1zD3a4Ag/YQvVQ/dJiJnwekeTcsjMZ/ynOYPuaFMEBERAREQcSYhPxJZHnUvke4nvmcT/VY69q2HJI9n1Xub9hIXigIiICIiAiIgIiICIiAiIgIiICIiAiIgIiIOl/yfJ82EkfUq5WjyuI3f7lZirH8nqHLhTj9esld/LE3/AGqzkBERAREQcd7fYf7PidZFyDaqQt/Ze4ub9zgtArU/KFwHg4gypaPDVwi5/wASLwu/lMR+JVVoCIiAiIgIv0BejICUHkizWUS92UKDWWTKtwKDyX77B5INNZfi3BoF5PoUGsRZb6NeD4SEHmiIgIiICIsnDqF08scEer5pGxsH6z3Bo+8oOpdzWH8HB6UdZGvlP+Y9xH8uVTVY2GUDaeGOCP3IY2xs/ZYA0fgslAREQEREED3z7KmuwyQsF5qX5eK3Mho+UaPVmY27tC5YXcRC5X3vbDHDK5xjbamqSZKc9Gk+/H8CdPItQQVERAX2yO6+Wi6z6eFB+QUqz4aRekEK2MECDGipFkso1nQ06y46ZBrG0S+vYluW0i+/ZEGgdRLxfRqQvpVjyUyCOS0iwpqVSSanWBPAgjk1KsRzbLe1EK1tRCgwkX6QvxAVp7gNlTUVzqx4+Som3bfkZn3DB8G5neXh7qs6GifNIyGJpfJK8MY0c3OcbAD4rrrYLZJuGUUVK2xeBmncPpyu98+nQeTQgkSIiAiIgIiIC0O2uyMWKUj6WXQnxRPtcxSC+V4+0gjqCQt8iDi3aDAZqGofS1LckkZsezh0c09WkagrXLrLePu3hxeHW0dTEDwJrcuuR/dhPxHMdQeXMcwOainfTVLDHLGdQeo6OaeRaehCDFgC2lM1auA6rZ0z0G0p2rZQNWsp3rZQPQbGBizoY1gQyLOhlQZ0cK9TTrHjnXr7Sg85YlhTMWVJOsSaVBhTsWunas+eRa+d6DXVDVrKlq2VQ9aypcg1so1XwvuQ6q6N0O5wvyYhiTLMFnU1O4e/1EkoP0eob15nTQhttx27M07RiVY20sjf7KwjWJjhrIeznDQDoCe+lxIiAiIgIiICIiAiIgKO7Z7C02Kw8KpbZ7QeFM2wfEfI9R3adD62IkSIOSdtt2tXhL7zN4kBNmVDAchvyDvqO8j8CVH6eZdpVFO2RrmSNa9jwQ5rgHNcDzBB0IVU7YbgKee8uHP9lkOvCdd0Lj5fSj+Fx5IKVgnWwgqF84/sRX4drVQPawH51vjjPbxt0Ho6xWrhq0EkiqVmR1SjcVYsllYgkTatfXti0Da1fXtqDdOq1jyVS1bq1eL6xBnS1KwZqhYslWviip5amQRU0b5pDybG0vPqbch5nRB8TzrxoMNmq5RBSxullfya0XNupPQDzOis/ZbcHUzESYk8U8fPhMIfK7yLvcZ8Mx9Fc2zmydLh0fCo4mxA2zu5veR1e86u+PfRBAN2+5GOiLarEMs9SLFkfvRwnvr77/PkOl9CrWREBERAREQEREBERAREQEREBERB+ObcWOoPNRTHN1mG1lzJTNY8/Th+Rd6+CwPxBX4iCE4n+TvGbmkq5GdmzMbJ/MzL+Ci+K7lK6nBdxqZ7QL+9K0/ZkP4oiCGVuHSw+/kNuznH8WhYlI58ps23xJH4AoiCVYJu5rKz5p9O231nyf0jKl1B+T1O6xqayNo6iKNzz9ryPwREEuwfcXhsBDpRLVOH98/w3/YYGgjyN1OcPwuGnbw6eNkTB9FjWsH2AaoiDKREQEREBERAREQEREBERB//2Q=="/>
          <p:cNvSpPr>
            <a:spLocks noChangeAspect="1" noChangeArrowheads="1"/>
          </p:cNvSpPr>
          <p:nvPr/>
        </p:nvSpPr>
        <p:spPr bwMode="auto">
          <a:xfrm>
            <a:off x="63500" y="-157163"/>
            <a:ext cx="304800" cy="304801"/>
          </a:xfrm>
          <a:prstGeom prst="rect">
            <a:avLst/>
          </a:prstGeom>
          <a:noFill/>
          <a:ln w="9525">
            <a:noFill/>
            <a:miter lim="800000"/>
            <a:headEnd/>
            <a:tailEnd/>
          </a:ln>
        </p:spPr>
        <p:txBody>
          <a:bodyPr/>
          <a:lstStyle/>
          <a:p>
            <a:endParaRPr lang="en-CA">
              <a:latin typeface="Century Gothic" pitchFamily="34" charset="0"/>
            </a:endParaRPr>
          </a:p>
        </p:txBody>
      </p:sp>
      <p:sp>
        <p:nvSpPr>
          <p:cNvPr id="2" name="Rectangle 1"/>
          <p:cNvSpPr/>
          <p:nvPr/>
        </p:nvSpPr>
        <p:spPr>
          <a:xfrm>
            <a:off x="4143829" y="5948629"/>
            <a:ext cx="4572000" cy="843308"/>
          </a:xfrm>
          <a:prstGeom prst="rect">
            <a:avLst/>
          </a:prstGeom>
        </p:spPr>
        <p:txBody>
          <a:bodyPr>
            <a:spAutoFit/>
          </a:bodyPr>
          <a:lstStyle/>
          <a:p>
            <a:pPr marL="68580" lvl="0" algn="r" fontAlgn="auto">
              <a:spcBef>
                <a:spcPct val="20000"/>
              </a:spcBef>
              <a:spcAft>
                <a:spcPts val="0"/>
              </a:spcAft>
              <a:buClr>
                <a:srgbClr val="94C600"/>
              </a:buClr>
              <a:buSzPct val="76000"/>
              <a:defRPr/>
            </a:pPr>
            <a:r>
              <a:rPr lang="en-US" sz="1000" dirty="0">
                <a:solidFill>
                  <a:srgbClr val="3E3D2D"/>
                </a:solidFill>
                <a:latin typeface="Century Gothic"/>
                <a:cs typeface="+mn-cs"/>
              </a:rPr>
              <a:t>Arnett, Jeffery.  </a:t>
            </a:r>
            <a:r>
              <a:rPr lang="en-US" sz="1000" i="1" dirty="0">
                <a:solidFill>
                  <a:srgbClr val="3E3D2D"/>
                </a:solidFill>
                <a:latin typeface="Century Gothic"/>
                <a:cs typeface="+mn-cs"/>
              </a:rPr>
              <a:t>Adolescence and Emerging Adulthood: A Cultural Approach. </a:t>
            </a:r>
            <a:r>
              <a:rPr lang="en-US" sz="1000" dirty="0" smtClean="0">
                <a:solidFill>
                  <a:srgbClr val="3E3D2D"/>
                </a:solidFill>
                <a:latin typeface="Century Gothic"/>
                <a:cs typeface="+mn-cs"/>
              </a:rPr>
              <a:t> </a:t>
            </a:r>
            <a:r>
              <a:rPr lang="en-US" sz="1000" dirty="0">
                <a:solidFill>
                  <a:srgbClr val="3E3D2D"/>
                </a:solidFill>
                <a:latin typeface="Century Gothic"/>
                <a:cs typeface="+mn-cs"/>
              </a:rPr>
              <a:t>New Jersey: Prentice Hall. (2010).  337-343. </a:t>
            </a:r>
            <a:endParaRPr lang="en-US" sz="1000" i="1" dirty="0">
              <a:solidFill>
                <a:srgbClr val="3E3D2D"/>
              </a:solidFill>
              <a:latin typeface="Century Gothic"/>
              <a:cs typeface="+mn-cs"/>
            </a:endParaRPr>
          </a:p>
          <a:p>
            <a:pPr marL="68580" lvl="0" fontAlgn="auto">
              <a:spcBef>
                <a:spcPct val="20000"/>
              </a:spcBef>
              <a:spcAft>
                <a:spcPts val="0"/>
              </a:spcAft>
              <a:buClr>
                <a:srgbClr val="94C600"/>
              </a:buClr>
              <a:buSzPct val="76000"/>
              <a:defRPr/>
            </a:pPr>
            <a:endParaRPr lang="en-US" sz="2400" dirty="0">
              <a:solidFill>
                <a:srgbClr val="3E3D2D"/>
              </a:solidFill>
              <a:latin typeface="Century Gothic"/>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042988" y="238125"/>
            <a:ext cx="7024687" cy="1143000"/>
          </a:xfrm>
        </p:spPr>
        <p:txBody>
          <a:bodyPr/>
          <a:lstStyle/>
          <a:p>
            <a:pPr algn="ctr"/>
            <a:r>
              <a:rPr lang="en-CA" smtClean="0"/>
              <a:t>Coping</a:t>
            </a:r>
          </a:p>
        </p:txBody>
      </p:sp>
      <p:sp>
        <p:nvSpPr>
          <p:cNvPr id="3" name="Content Placeholder 2"/>
          <p:cNvSpPr>
            <a:spLocks noGrp="1"/>
          </p:cNvSpPr>
          <p:nvPr>
            <p:ph idx="1"/>
          </p:nvPr>
        </p:nvSpPr>
        <p:spPr>
          <a:xfrm>
            <a:off x="595313" y="1390650"/>
            <a:ext cx="7953375" cy="4899025"/>
          </a:xfrm>
        </p:spPr>
        <p:txBody>
          <a:bodyPr rtlCol="0">
            <a:normAutofit/>
          </a:bodyPr>
          <a:lstStyle/>
          <a:p>
            <a:pPr marL="68580" indent="0" fontAlgn="auto">
              <a:spcAft>
                <a:spcPts val="0"/>
              </a:spcAft>
              <a:buFont typeface="Wingdings 2" pitchFamily="18" charset="2"/>
              <a:buNone/>
              <a:defRPr/>
            </a:pPr>
            <a:r>
              <a:rPr lang="en-CA" dirty="0" smtClean="0"/>
              <a:t>Several studies have indicated that adolescents use media to cope with negative emotions.</a:t>
            </a:r>
          </a:p>
          <a:p>
            <a:pPr indent="-274320" fontAlgn="auto">
              <a:spcAft>
                <a:spcPts val="0"/>
              </a:spcAft>
              <a:defRPr/>
            </a:pPr>
            <a:r>
              <a:rPr lang="en-CA" dirty="0" smtClean="0"/>
              <a:t>Connecting lyrics to their life</a:t>
            </a:r>
          </a:p>
          <a:p>
            <a:pPr indent="-274320" fontAlgn="auto">
              <a:spcAft>
                <a:spcPts val="0"/>
              </a:spcAft>
              <a:defRPr/>
            </a:pPr>
            <a:r>
              <a:rPr lang="en-CA" dirty="0" smtClean="0"/>
              <a:t>Adolescent fans of heavy metal claim that music has the effect of eliminating their anger and calming them down</a:t>
            </a:r>
          </a:p>
          <a:p>
            <a:pPr indent="-274320" fontAlgn="auto">
              <a:spcAft>
                <a:spcPts val="0"/>
              </a:spcAft>
              <a:defRPr/>
            </a:pPr>
            <a:r>
              <a:rPr lang="en-CA" dirty="0" smtClean="0"/>
              <a:t>Television is also used for coping as a way to get away from stressful emotions that have formed throughout the day</a:t>
            </a:r>
            <a:endParaRPr lang="en-CA" dirty="0"/>
          </a:p>
        </p:txBody>
      </p:sp>
      <p:sp>
        <p:nvSpPr>
          <p:cNvPr id="2" name="Rectangle 1"/>
          <p:cNvSpPr/>
          <p:nvPr/>
        </p:nvSpPr>
        <p:spPr>
          <a:xfrm>
            <a:off x="4107316" y="6014692"/>
            <a:ext cx="4572000" cy="843308"/>
          </a:xfrm>
          <a:prstGeom prst="rect">
            <a:avLst/>
          </a:prstGeom>
        </p:spPr>
        <p:txBody>
          <a:bodyPr>
            <a:spAutoFit/>
          </a:bodyPr>
          <a:lstStyle/>
          <a:p>
            <a:pPr marL="68580" lvl="0" algn="r" fontAlgn="auto">
              <a:spcBef>
                <a:spcPct val="20000"/>
              </a:spcBef>
              <a:spcAft>
                <a:spcPts val="0"/>
              </a:spcAft>
              <a:buClr>
                <a:srgbClr val="94C600"/>
              </a:buClr>
              <a:buSzPct val="76000"/>
              <a:defRPr/>
            </a:pPr>
            <a:r>
              <a:rPr lang="en-US" sz="1000" dirty="0">
                <a:solidFill>
                  <a:srgbClr val="3E3D2D"/>
                </a:solidFill>
                <a:latin typeface="Century Gothic"/>
                <a:cs typeface="+mn-cs"/>
              </a:rPr>
              <a:t>Arnett, Jeffery.  </a:t>
            </a:r>
            <a:r>
              <a:rPr lang="en-US" sz="1000" i="1" dirty="0">
                <a:solidFill>
                  <a:srgbClr val="3E3D2D"/>
                </a:solidFill>
                <a:latin typeface="Century Gothic"/>
                <a:cs typeface="+mn-cs"/>
              </a:rPr>
              <a:t>Adolescence and Emerging Adulthood: A Cultural Approach. </a:t>
            </a:r>
            <a:r>
              <a:rPr lang="en-US" sz="1000" dirty="0" smtClean="0">
                <a:solidFill>
                  <a:srgbClr val="3E3D2D"/>
                </a:solidFill>
                <a:latin typeface="Century Gothic"/>
                <a:cs typeface="+mn-cs"/>
              </a:rPr>
              <a:t> </a:t>
            </a:r>
            <a:r>
              <a:rPr lang="en-US" sz="1000" dirty="0">
                <a:solidFill>
                  <a:srgbClr val="3E3D2D"/>
                </a:solidFill>
                <a:latin typeface="Century Gothic"/>
                <a:cs typeface="+mn-cs"/>
              </a:rPr>
              <a:t>New Jersey: Prentice Hall. (2010).  337-343. </a:t>
            </a:r>
            <a:endParaRPr lang="en-US" sz="1000" i="1" dirty="0">
              <a:solidFill>
                <a:srgbClr val="3E3D2D"/>
              </a:solidFill>
              <a:latin typeface="Century Gothic"/>
              <a:cs typeface="+mn-cs"/>
            </a:endParaRPr>
          </a:p>
          <a:p>
            <a:pPr marL="68580" lvl="0" fontAlgn="auto">
              <a:spcBef>
                <a:spcPct val="20000"/>
              </a:spcBef>
              <a:spcAft>
                <a:spcPts val="0"/>
              </a:spcAft>
              <a:buClr>
                <a:srgbClr val="94C600"/>
              </a:buClr>
              <a:buSzPct val="76000"/>
              <a:defRPr/>
            </a:pPr>
            <a:endParaRPr lang="en-US" sz="2400" dirty="0">
              <a:solidFill>
                <a:srgbClr val="3E3D2D"/>
              </a:solidFill>
              <a:latin typeface="Century Gothic"/>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042988" y="371475"/>
            <a:ext cx="7024687" cy="1143000"/>
          </a:xfrm>
        </p:spPr>
        <p:txBody>
          <a:bodyPr/>
          <a:lstStyle/>
          <a:p>
            <a:pPr algn="ctr"/>
            <a:r>
              <a:rPr lang="en-CA" smtClean="0"/>
              <a:t>Youth Culture Identification</a:t>
            </a:r>
          </a:p>
        </p:txBody>
      </p:sp>
      <p:sp>
        <p:nvSpPr>
          <p:cNvPr id="3" name="Content Placeholder 2"/>
          <p:cNvSpPr>
            <a:spLocks noGrp="1"/>
          </p:cNvSpPr>
          <p:nvPr>
            <p:ph idx="1"/>
          </p:nvPr>
        </p:nvSpPr>
        <p:spPr>
          <a:xfrm>
            <a:off x="1042988" y="1538288"/>
            <a:ext cx="6777037" cy="4516437"/>
          </a:xfrm>
        </p:spPr>
        <p:txBody>
          <a:bodyPr rtlCol="0">
            <a:normAutofit/>
          </a:bodyPr>
          <a:lstStyle/>
          <a:p>
            <a:pPr marL="68580" indent="0" fontAlgn="auto">
              <a:spcAft>
                <a:spcPts val="0"/>
              </a:spcAft>
              <a:buFont typeface="Wingdings 2" pitchFamily="18" charset="2"/>
              <a:buNone/>
              <a:defRPr/>
            </a:pPr>
            <a:r>
              <a:rPr lang="en-CA" dirty="0" smtClean="0"/>
              <a:t>Media gives adolescents a sense of belonging to a youth culture or sub-culture that they can identify with.  </a:t>
            </a:r>
          </a:p>
          <a:p>
            <a:pPr indent="-274320" fontAlgn="auto">
              <a:spcAft>
                <a:spcPts val="0"/>
              </a:spcAft>
              <a:defRPr/>
            </a:pPr>
            <a:r>
              <a:rPr lang="en-CA" dirty="0" smtClean="0"/>
              <a:t>If an adolescent is interacting with a new group of adolescents, they can find belonging in that the group has likely watched the same new popular movie, television show, music video, etc.</a:t>
            </a:r>
          </a:p>
          <a:p>
            <a:pPr indent="-274320" fontAlgn="auto">
              <a:spcAft>
                <a:spcPts val="0"/>
              </a:spcAft>
              <a:defRPr/>
            </a:pPr>
            <a:r>
              <a:rPr lang="en-CA" dirty="0" smtClean="0"/>
              <a:t>Youth culture can be divided into sub-cultures that are more specific such as “punk”.</a:t>
            </a:r>
          </a:p>
        </p:txBody>
      </p:sp>
      <p:sp>
        <p:nvSpPr>
          <p:cNvPr id="2" name="Rectangle 1"/>
          <p:cNvSpPr/>
          <p:nvPr/>
        </p:nvSpPr>
        <p:spPr>
          <a:xfrm>
            <a:off x="4071257" y="5910247"/>
            <a:ext cx="4572000" cy="843308"/>
          </a:xfrm>
          <a:prstGeom prst="rect">
            <a:avLst/>
          </a:prstGeom>
        </p:spPr>
        <p:txBody>
          <a:bodyPr>
            <a:spAutoFit/>
          </a:bodyPr>
          <a:lstStyle/>
          <a:p>
            <a:pPr marL="68580" lvl="0" algn="r" fontAlgn="auto">
              <a:spcBef>
                <a:spcPct val="20000"/>
              </a:spcBef>
              <a:spcAft>
                <a:spcPts val="0"/>
              </a:spcAft>
              <a:buClr>
                <a:srgbClr val="94C600"/>
              </a:buClr>
              <a:buSzPct val="76000"/>
              <a:defRPr/>
            </a:pPr>
            <a:r>
              <a:rPr lang="en-US" sz="1000" dirty="0">
                <a:solidFill>
                  <a:srgbClr val="3E3D2D"/>
                </a:solidFill>
                <a:latin typeface="Century Gothic"/>
                <a:cs typeface="+mn-cs"/>
              </a:rPr>
              <a:t>Arnett, Jeffery.  </a:t>
            </a:r>
            <a:r>
              <a:rPr lang="en-US" sz="1000" i="1" dirty="0">
                <a:solidFill>
                  <a:srgbClr val="3E3D2D"/>
                </a:solidFill>
                <a:latin typeface="Century Gothic"/>
                <a:cs typeface="+mn-cs"/>
              </a:rPr>
              <a:t>Adolescence and Emerging Adulthood: A Cultural Approach. </a:t>
            </a:r>
            <a:r>
              <a:rPr lang="en-US" sz="1000" dirty="0" smtClean="0">
                <a:solidFill>
                  <a:srgbClr val="3E3D2D"/>
                </a:solidFill>
                <a:latin typeface="Century Gothic"/>
                <a:cs typeface="+mn-cs"/>
              </a:rPr>
              <a:t> </a:t>
            </a:r>
            <a:r>
              <a:rPr lang="en-US" sz="1000" dirty="0">
                <a:solidFill>
                  <a:srgbClr val="3E3D2D"/>
                </a:solidFill>
                <a:latin typeface="Century Gothic"/>
                <a:cs typeface="+mn-cs"/>
              </a:rPr>
              <a:t>New Jersey: Prentice Hall. (2010).  337-343. </a:t>
            </a:r>
            <a:endParaRPr lang="en-US" sz="1000" i="1" dirty="0">
              <a:solidFill>
                <a:srgbClr val="3E3D2D"/>
              </a:solidFill>
              <a:latin typeface="Century Gothic"/>
              <a:cs typeface="+mn-cs"/>
            </a:endParaRPr>
          </a:p>
          <a:p>
            <a:pPr marL="68580" lvl="0" fontAlgn="auto">
              <a:spcBef>
                <a:spcPct val="20000"/>
              </a:spcBef>
              <a:spcAft>
                <a:spcPts val="0"/>
              </a:spcAft>
              <a:buClr>
                <a:srgbClr val="94C600"/>
              </a:buClr>
              <a:buSzPct val="76000"/>
              <a:defRPr/>
            </a:pPr>
            <a:endParaRPr lang="en-US" sz="2400" dirty="0">
              <a:solidFill>
                <a:srgbClr val="3E3D2D"/>
              </a:solidFill>
              <a:latin typeface="Century Gothic"/>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870858" y="928914"/>
            <a:ext cx="6949168" cy="4903561"/>
          </a:xfrm>
        </p:spPr>
        <p:txBody>
          <a:bodyPr/>
          <a:lstStyle/>
          <a:p>
            <a:r>
              <a:rPr lang="en-CA" sz="2200" dirty="0"/>
              <a:t>T</a:t>
            </a:r>
            <a:r>
              <a:rPr lang="en-CA" sz="2200" dirty="0" smtClean="0"/>
              <a:t>eaching </a:t>
            </a:r>
            <a:r>
              <a:rPr lang="en-CA" sz="2200" dirty="0"/>
              <a:t>critical media skills is </a:t>
            </a:r>
            <a:r>
              <a:rPr lang="en-CA" sz="2200" dirty="0" smtClean="0"/>
              <a:t>important</a:t>
            </a:r>
            <a:r>
              <a:rPr lang="en-CA" sz="2200" dirty="0"/>
              <a:t>, especially for adolescents who </a:t>
            </a:r>
            <a:r>
              <a:rPr lang="en-CA" sz="2200" dirty="0" smtClean="0"/>
              <a:t>are exposed </a:t>
            </a:r>
            <a:r>
              <a:rPr lang="en-CA" sz="2200" dirty="0"/>
              <a:t>to so </a:t>
            </a:r>
            <a:r>
              <a:rPr lang="en-CA" sz="2200" dirty="0" smtClean="0"/>
              <a:t>many advertisements which enforce </a:t>
            </a:r>
            <a:r>
              <a:rPr lang="en-CA" sz="2200" dirty="0"/>
              <a:t>social constructs that can drastically shape their </a:t>
            </a:r>
            <a:r>
              <a:rPr lang="en-CA" sz="2200" dirty="0" smtClean="0"/>
              <a:t>identities. </a:t>
            </a:r>
          </a:p>
          <a:p>
            <a:r>
              <a:rPr lang="en-CA" sz="2200" dirty="0" smtClean="0"/>
              <a:t>If </a:t>
            </a:r>
            <a:r>
              <a:rPr lang="en-CA" sz="2200" dirty="0"/>
              <a:t>our goal for educating is </a:t>
            </a:r>
            <a:r>
              <a:rPr lang="en-CA" sz="2200" dirty="0" smtClean="0"/>
              <a:t>focused </a:t>
            </a:r>
            <a:r>
              <a:rPr lang="en-CA" sz="2200" dirty="0"/>
              <a:t>on students developing critical thinking skills, </a:t>
            </a:r>
            <a:r>
              <a:rPr lang="en-CA" sz="2200" dirty="0" smtClean="0"/>
              <a:t>then we should </a:t>
            </a:r>
            <a:r>
              <a:rPr lang="en-CA" sz="2200" dirty="0"/>
              <a:t>provide them with </a:t>
            </a:r>
            <a:r>
              <a:rPr lang="en-CA" sz="2200" dirty="0" smtClean="0"/>
              <a:t>tools </a:t>
            </a:r>
            <a:r>
              <a:rPr lang="en-CA" sz="2200" dirty="0"/>
              <a:t>that allow them to recognize how media and marketing target specific audiences with the intention of reinforcing social constructs</a:t>
            </a:r>
            <a:r>
              <a:rPr lang="en-CA" sz="2200" dirty="0" smtClean="0"/>
              <a:t>.</a:t>
            </a:r>
          </a:p>
          <a:p>
            <a:r>
              <a:rPr lang="en-CA" sz="2200" dirty="0" smtClean="0"/>
              <a:t> As a result, students </a:t>
            </a:r>
            <a:r>
              <a:rPr lang="en-CA" sz="2200" dirty="0"/>
              <a:t>can enter into adulthood as life-long learners and active community members </a:t>
            </a:r>
            <a:r>
              <a:rPr lang="en-CA" sz="2200" dirty="0" smtClean="0"/>
              <a:t>constantly </a:t>
            </a:r>
            <a:r>
              <a:rPr lang="en-CA" sz="2200" dirty="0"/>
              <a:t>challenging </a:t>
            </a:r>
            <a:r>
              <a:rPr lang="en-CA" sz="2200" dirty="0" smtClean="0"/>
              <a:t>the existence of social constructs. </a:t>
            </a:r>
            <a:r>
              <a:rPr lang="en-CA" dirty="0"/>
              <a:t/>
            </a:r>
            <a:br>
              <a:rPr lang="en-CA" dirty="0"/>
            </a:b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027113"/>
            <a:ext cx="6848475" cy="815975"/>
          </a:xfrm>
        </p:spPr>
        <p:txBody>
          <a:bodyPr rtlCol="0">
            <a:normAutofit fontScale="90000"/>
          </a:bodyPr>
          <a:lstStyle/>
          <a:p>
            <a:pPr algn="ctr" fontAlgn="auto">
              <a:spcAft>
                <a:spcPts val="0"/>
              </a:spcAft>
              <a:defRPr/>
            </a:pPr>
            <a:r>
              <a:rPr lang="en-US" dirty="0" smtClean="0"/>
              <a:t> Group Work</a:t>
            </a:r>
            <a:br>
              <a:rPr lang="en-US" dirty="0" smtClean="0"/>
            </a:br>
            <a:endParaRPr lang="en-US" dirty="0"/>
          </a:p>
        </p:txBody>
      </p:sp>
      <p:sp>
        <p:nvSpPr>
          <p:cNvPr id="3" name="Content Placeholder 2"/>
          <p:cNvSpPr>
            <a:spLocks noGrp="1"/>
          </p:cNvSpPr>
          <p:nvPr>
            <p:ph idx="1"/>
          </p:nvPr>
        </p:nvSpPr>
        <p:spPr>
          <a:xfrm>
            <a:off x="711200" y="1481138"/>
            <a:ext cx="7721600" cy="4775200"/>
          </a:xfrm>
        </p:spPr>
        <p:txBody>
          <a:bodyPr rtlCol="0">
            <a:normAutofit/>
          </a:bodyPr>
          <a:lstStyle/>
          <a:p>
            <a:pPr marL="68580" indent="0" fontAlgn="auto">
              <a:spcAft>
                <a:spcPts val="0"/>
              </a:spcAft>
              <a:buFont typeface="Wingdings 2" pitchFamily="18" charset="2"/>
              <a:buNone/>
              <a:defRPr/>
            </a:pPr>
            <a:r>
              <a:rPr lang="en-US" dirty="0" smtClean="0"/>
              <a:t>For this activity, please join up with your presentation group!</a:t>
            </a:r>
            <a:endParaRPr lang="en-US" dirty="0"/>
          </a:p>
          <a:p>
            <a:pPr indent="-274320" fontAlgn="auto">
              <a:spcAft>
                <a:spcPts val="0"/>
              </a:spcAft>
              <a:defRPr/>
            </a:pPr>
            <a:r>
              <a:rPr lang="en-US" dirty="0" smtClean="0"/>
              <a:t>Using Bloom’s Taxonomy as a framework, discuss the advertisement/product your group has been given. </a:t>
            </a:r>
          </a:p>
          <a:p>
            <a:pPr marL="68580" indent="0" algn="ctr" fontAlgn="auto">
              <a:spcAft>
                <a:spcPts val="0"/>
              </a:spcAft>
              <a:buFont typeface="Wingdings 2" pitchFamily="18" charset="2"/>
              <a:buNone/>
              <a:defRPr/>
            </a:pPr>
            <a:r>
              <a:rPr lang="en-US" sz="1600" dirty="0" smtClean="0"/>
              <a:t>Knowledge </a:t>
            </a:r>
            <a:r>
              <a:rPr lang="en-US" sz="1600" dirty="0" smtClean="0">
                <a:sym typeface="Wingdings" pitchFamily="2" charset="2"/>
              </a:rPr>
              <a:t></a:t>
            </a:r>
            <a:r>
              <a:rPr lang="en-US" sz="1600" dirty="0" smtClean="0"/>
              <a:t> Comprehension </a:t>
            </a:r>
            <a:r>
              <a:rPr lang="en-US" sz="1600" dirty="0" smtClean="0">
                <a:sym typeface="Wingdings" pitchFamily="2" charset="2"/>
              </a:rPr>
              <a:t>Application Analysis  Synthesis  Evaluation.</a:t>
            </a:r>
            <a:endParaRPr lang="en-US" sz="1600" dirty="0" smtClean="0"/>
          </a:p>
          <a:p>
            <a:pPr indent="-274320" fontAlgn="auto">
              <a:spcAft>
                <a:spcPts val="0"/>
              </a:spcAft>
              <a:defRPr/>
            </a:pPr>
            <a:r>
              <a:rPr lang="en-US" dirty="0" smtClean="0"/>
              <a:t>Thing to discuss:</a:t>
            </a:r>
          </a:p>
          <a:p>
            <a:pPr marL="365443" lvl="1" indent="0" fontAlgn="auto">
              <a:spcAft>
                <a:spcPts val="0"/>
              </a:spcAft>
              <a:buNone/>
              <a:defRPr/>
            </a:pPr>
            <a:r>
              <a:rPr lang="en-US" dirty="0"/>
              <a:t>	</a:t>
            </a:r>
            <a:r>
              <a:rPr lang="en-US" dirty="0" smtClean="0"/>
              <a:t>Who is being targeted?  Which (if any) of the five  	uses of media is being used?</a:t>
            </a:r>
          </a:p>
          <a:p>
            <a:pPr marL="365443" lvl="1" indent="0" fontAlgn="auto">
              <a:spcAft>
                <a:spcPts val="0"/>
              </a:spcAft>
              <a:buNone/>
              <a:defRPr/>
            </a:pPr>
            <a:r>
              <a:rPr lang="en-US" dirty="0"/>
              <a:t> </a:t>
            </a:r>
            <a:r>
              <a:rPr lang="en-US" dirty="0" smtClean="0"/>
              <a:t>      What sort of effect (i.e. enforcing gender roles) </a:t>
            </a:r>
            <a:br>
              <a:rPr lang="en-US" dirty="0" smtClean="0"/>
            </a:br>
            <a:r>
              <a:rPr lang="en-US" dirty="0" smtClean="0"/>
              <a:t>       does this ad/product have?</a:t>
            </a:r>
          </a:p>
        </p:txBody>
      </p:sp>
      <p:graphicFrame>
        <p:nvGraphicFramePr>
          <p:cNvPr id="4" name="Object 3">
            <a:hlinkClick r:id="rId3" action="ppaction://hlinkfile"/>
          </p:cNvPr>
          <p:cNvGraphicFramePr>
            <a:graphicFrameLocks noChangeAspect="1"/>
          </p:cNvGraphicFramePr>
          <p:nvPr>
            <p:extLst>
              <p:ext uri="{D42A27DB-BD31-4B8C-83A1-F6EECF244321}">
                <p14:modId xmlns:p14="http://schemas.microsoft.com/office/powerpoint/2010/main" val="3529314964"/>
              </p:ext>
            </p:extLst>
          </p:nvPr>
        </p:nvGraphicFramePr>
        <p:xfrm>
          <a:off x="7153275" y="5626781"/>
          <a:ext cx="914400" cy="771525"/>
        </p:xfrm>
        <a:graphic>
          <a:graphicData uri="http://schemas.openxmlformats.org/presentationml/2006/ole">
            <mc:AlternateContent xmlns:mc="http://schemas.openxmlformats.org/markup-compatibility/2006">
              <mc:Choice xmlns:v="urn:schemas-microsoft-com:vml" Requires="v">
                <p:oleObj spid="_x0000_s2080" name="Acrobat Document" showAsIcon="1" r:id="rId4" imgW="914400" imgH="771480" progId="AcroExch.Document.7">
                  <p:link updateAutomatic="1"/>
                </p:oleObj>
              </mc:Choice>
              <mc:Fallback>
                <p:oleObj name="Acrobat Document" showAsIcon="1" r:id="rId4" imgW="914400" imgH="771480" progId="AcroExch.Document.7">
                  <p:link updateAutomatic="1"/>
                  <p:pic>
                    <p:nvPicPr>
                      <p:cNvPr id="0" name=""/>
                      <p:cNvPicPr/>
                      <p:nvPr/>
                    </p:nvPicPr>
                    <p:blipFill>
                      <a:blip r:embed="rId5"/>
                      <a:stretch>
                        <a:fillRect/>
                      </a:stretch>
                    </p:blipFill>
                    <p:spPr>
                      <a:xfrm>
                        <a:off x="7153275" y="5626781"/>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If You Use This Activity With Your Future Students…</a:t>
            </a:r>
            <a:endParaRPr lang="en-CA" dirty="0"/>
          </a:p>
        </p:txBody>
      </p:sp>
      <p:sp>
        <p:nvSpPr>
          <p:cNvPr id="3" name="Content Placeholder 2"/>
          <p:cNvSpPr>
            <a:spLocks noGrp="1"/>
          </p:cNvSpPr>
          <p:nvPr>
            <p:ph idx="1"/>
          </p:nvPr>
        </p:nvSpPr>
        <p:spPr>
          <a:xfrm>
            <a:off x="1042988" y="2324100"/>
            <a:ext cx="7024687" cy="3873500"/>
          </a:xfrm>
        </p:spPr>
        <p:txBody>
          <a:bodyPr/>
          <a:lstStyle/>
          <a:p>
            <a:r>
              <a:rPr lang="en-CA" dirty="0" smtClean="0"/>
              <a:t>Instead of giving them advertisements/products like we did for you, take your students to a store/mall and get them to take pictures of what they can find, and then do the follow-up Bloom’s Taxonomy activity.</a:t>
            </a:r>
          </a:p>
          <a:p>
            <a:pPr marL="69850" indent="0">
              <a:buNone/>
            </a:pPr>
            <a:endParaRPr lang="en-CA" dirty="0"/>
          </a:p>
        </p:txBody>
      </p:sp>
    </p:spTree>
    <p:extLst>
      <p:ext uri="{BB962C8B-B14F-4D97-AF65-F5344CB8AC3E}">
        <p14:creationId xmlns:p14="http://schemas.microsoft.com/office/powerpoint/2010/main" val="1043080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405845" y="900277"/>
            <a:ext cx="7024687" cy="1143000"/>
          </a:xfrm>
        </p:spPr>
        <p:txBody>
          <a:bodyPr/>
          <a:lstStyle/>
          <a:p>
            <a:r>
              <a:rPr lang="en-US" dirty="0" smtClean="0"/>
              <a:t>				 Adbusters</a:t>
            </a:r>
          </a:p>
        </p:txBody>
      </p:sp>
      <p:graphicFrame>
        <p:nvGraphicFramePr>
          <p:cNvPr id="4" name="Content Placeholder 3" title="Adbusters Pamphlet">
            <a:hlinkClick r:id="rId3" action="ppaction://hlinkfile"/>
          </p:cNvPr>
          <p:cNvGraphicFramePr>
            <a:graphicFrameLocks noGrp="1" noChangeAspect="1"/>
          </p:cNvGraphicFramePr>
          <p:nvPr>
            <p:ph idx="1"/>
            <p:extLst>
              <p:ext uri="{D42A27DB-BD31-4B8C-83A1-F6EECF244321}">
                <p14:modId xmlns:p14="http://schemas.microsoft.com/office/powerpoint/2010/main" val="558732824"/>
              </p:ext>
            </p:extLst>
          </p:nvPr>
        </p:nvGraphicFramePr>
        <p:xfrm>
          <a:off x="5871525" y="3713204"/>
          <a:ext cx="914400" cy="771525"/>
        </p:xfrm>
        <a:graphic>
          <a:graphicData uri="http://schemas.openxmlformats.org/presentationml/2006/ole">
            <mc:AlternateContent xmlns:mc="http://schemas.openxmlformats.org/markup-compatibility/2006">
              <mc:Choice xmlns:v="urn:schemas-microsoft-com:vml" Requires="v">
                <p:oleObj spid="_x0000_s1092" name="Acrobat Document" showAsIcon="1" r:id="rId4" imgW="914400" imgH="771480" progId="AcroExch.Document.7">
                  <p:link updateAutomatic="1"/>
                </p:oleObj>
              </mc:Choice>
              <mc:Fallback>
                <p:oleObj name="Acrobat Document" showAsIcon="1" r:id="rId4" imgW="914400" imgH="771480" progId="AcroExch.Document.7">
                  <p:link updateAutomatic="1"/>
                  <p:pic>
                    <p:nvPicPr>
                      <p:cNvPr id="0" name=""/>
                      <p:cNvPicPr/>
                      <p:nvPr/>
                    </p:nvPicPr>
                    <p:blipFill>
                      <a:blip r:embed="rId5"/>
                      <a:stretch>
                        <a:fillRect/>
                      </a:stretch>
                    </p:blipFill>
                    <p:spPr>
                      <a:xfrm>
                        <a:off x="5871525" y="3713204"/>
                        <a:ext cx="914400" cy="771525"/>
                      </a:xfrm>
                      <a:prstGeom prst="rect">
                        <a:avLst/>
                      </a:prstGeom>
                      <a:noFill/>
                      <a:ln>
                        <a:noFill/>
                      </a:ln>
                    </p:spPr>
                  </p:pic>
                </p:oleObj>
              </mc:Fallback>
            </mc:AlternateContent>
          </a:graphicData>
        </a:graphic>
      </p:graphicFrame>
      <p:graphicFrame>
        <p:nvGraphicFramePr>
          <p:cNvPr id="2" name="Object 1">
            <a:hlinkClick r:id="rId6" action="ppaction://hlinkfile"/>
          </p:cNvPr>
          <p:cNvGraphicFramePr>
            <a:graphicFrameLocks noChangeAspect="1"/>
          </p:cNvGraphicFramePr>
          <p:nvPr>
            <p:extLst>
              <p:ext uri="{D42A27DB-BD31-4B8C-83A1-F6EECF244321}">
                <p14:modId xmlns:p14="http://schemas.microsoft.com/office/powerpoint/2010/main" val="1414514402"/>
              </p:ext>
            </p:extLst>
          </p:nvPr>
        </p:nvGraphicFramePr>
        <p:xfrm>
          <a:off x="5900553" y="4937350"/>
          <a:ext cx="914400" cy="771525"/>
        </p:xfrm>
        <a:graphic>
          <a:graphicData uri="http://schemas.openxmlformats.org/presentationml/2006/ole">
            <mc:AlternateContent xmlns:mc="http://schemas.openxmlformats.org/markup-compatibility/2006">
              <mc:Choice xmlns:v="urn:schemas-microsoft-com:vml" Requires="v">
                <p:oleObj spid="_x0000_s1093" name="Acrobat Document" showAsIcon="1" r:id="rId7" imgW="914400" imgH="771480" progId="AcroExch.Document.7">
                  <p:link updateAutomatic="1"/>
                </p:oleObj>
              </mc:Choice>
              <mc:Fallback>
                <p:oleObj name="Acrobat Document" showAsIcon="1" r:id="rId7" imgW="914400" imgH="771480" progId="AcroExch.Document.7">
                  <p:link updateAutomatic="1"/>
                  <p:pic>
                    <p:nvPicPr>
                      <p:cNvPr id="0" name=""/>
                      <p:cNvPicPr/>
                      <p:nvPr/>
                    </p:nvPicPr>
                    <p:blipFill>
                      <a:blip r:embed="rId8"/>
                      <a:stretch>
                        <a:fillRect/>
                      </a:stretch>
                    </p:blipFill>
                    <p:spPr>
                      <a:xfrm>
                        <a:off x="5900553" y="4937350"/>
                        <a:ext cx="914400" cy="771525"/>
                      </a:xfrm>
                      <a:prstGeom prst="rect">
                        <a:avLst/>
                      </a:prstGeom>
                    </p:spPr>
                  </p:pic>
                </p:oleObj>
              </mc:Fallback>
            </mc:AlternateContent>
          </a:graphicData>
        </a:graphic>
      </p:graphicFrame>
      <p:sp>
        <p:nvSpPr>
          <p:cNvPr id="3" name="Rectangle 2"/>
          <p:cNvSpPr/>
          <p:nvPr/>
        </p:nvSpPr>
        <p:spPr>
          <a:xfrm>
            <a:off x="5725255" y="2243302"/>
            <a:ext cx="1779333" cy="369332"/>
          </a:xfrm>
          <a:prstGeom prst="rect">
            <a:avLst/>
          </a:prstGeom>
        </p:spPr>
        <p:txBody>
          <a:bodyPr wrap="none">
            <a:spAutoFit/>
          </a:bodyPr>
          <a:lstStyle/>
          <a:p>
            <a:r>
              <a:rPr lang="en-CA" dirty="0" smtClean="0">
                <a:hlinkClick r:id="rId9"/>
              </a:rPr>
              <a:t>Official Website</a:t>
            </a:r>
            <a:endParaRPr lang="en-CA" dirty="0"/>
          </a:p>
        </p:txBody>
      </p:sp>
      <p:pic>
        <p:nvPicPr>
          <p:cNvPr id="5" name="Pictur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21985" y="841714"/>
            <a:ext cx="3559314" cy="511651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Rectangle 5"/>
          <p:cNvSpPr/>
          <p:nvPr/>
        </p:nvSpPr>
        <p:spPr>
          <a:xfrm>
            <a:off x="5547279" y="2652547"/>
            <a:ext cx="2223750" cy="369332"/>
          </a:xfrm>
          <a:prstGeom prst="rect">
            <a:avLst/>
          </a:prstGeom>
        </p:spPr>
        <p:txBody>
          <a:bodyPr wrap="none">
            <a:spAutoFit/>
          </a:bodyPr>
          <a:lstStyle/>
          <a:p>
            <a:r>
              <a:rPr lang="en-CA" dirty="0" smtClean="0">
                <a:hlinkClick r:id="rId11"/>
              </a:rPr>
              <a:t>Adbuster Spoof Ads</a:t>
            </a:r>
            <a:endParaRPr lang="en-CA" dirty="0"/>
          </a:p>
        </p:txBody>
      </p:sp>
      <p:sp>
        <p:nvSpPr>
          <p:cNvPr id="7" name="Rectangle 6"/>
          <p:cNvSpPr/>
          <p:nvPr/>
        </p:nvSpPr>
        <p:spPr>
          <a:xfrm>
            <a:off x="5060994" y="3065421"/>
            <a:ext cx="3442108" cy="369332"/>
          </a:xfrm>
          <a:prstGeom prst="rect">
            <a:avLst/>
          </a:prstGeom>
        </p:spPr>
        <p:txBody>
          <a:bodyPr wrap="square">
            <a:spAutoFit/>
          </a:bodyPr>
          <a:lstStyle/>
          <a:p>
            <a:r>
              <a:rPr lang="en-CA" dirty="0" smtClean="0">
                <a:hlinkClick r:id="rId12"/>
              </a:rPr>
              <a:t>Tools for Activists &amp; Educators</a:t>
            </a:r>
            <a:endParaRPr lang="en-CA" dirty="0"/>
          </a:p>
        </p:txBody>
      </p:sp>
      <p:sp>
        <p:nvSpPr>
          <p:cNvPr id="8" name="Rectangle 7"/>
          <p:cNvSpPr/>
          <p:nvPr/>
        </p:nvSpPr>
        <p:spPr>
          <a:xfrm>
            <a:off x="7175046" y="3856335"/>
            <a:ext cx="1255486" cy="369332"/>
          </a:xfrm>
          <a:prstGeom prst="rect">
            <a:avLst/>
          </a:prstGeom>
        </p:spPr>
        <p:txBody>
          <a:bodyPr wrap="square">
            <a:spAutoFit/>
          </a:bodyPr>
          <a:lstStyle/>
          <a:p>
            <a:r>
              <a:rPr lang="en-CA" dirty="0" smtClean="0"/>
              <a:t>Pamphlet</a:t>
            </a:r>
            <a:endParaRPr lang="en-CA" dirty="0"/>
          </a:p>
        </p:txBody>
      </p:sp>
      <p:sp>
        <p:nvSpPr>
          <p:cNvPr id="9" name="Rectangle 8"/>
          <p:cNvSpPr/>
          <p:nvPr/>
        </p:nvSpPr>
        <p:spPr>
          <a:xfrm>
            <a:off x="7233104" y="5094293"/>
            <a:ext cx="1081314" cy="369332"/>
          </a:xfrm>
          <a:prstGeom prst="rect">
            <a:avLst/>
          </a:prstGeom>
        </p:spPr>
        <p:txBody>
          <a:bodyPr wrap="square">
            <a:spAutoFit/>
          </a:bodyPr>
          <a:lstStyle/>
          <a:p>
            <a:r>
              <a:rPr lang="en-CA" dirty="0" smtClean="0"/>
              <a:t>Leaflet</a:t>
            </a:r>
            <a:endParaRPr lang="en-CA" dirty="0"/>
          </a:p>
        </p:txBody>
      </p:sp>
      <p:sp>
        <p:nvSpPr>
          <p:cNvPr id="10" name="Right Arrow 9"/>
          <p:cNvSpPr/>
          <p:nvPr/>
        </p:nvSpPr>
        <p:spPr>
          <a:xfrm>
            <a:off x="6821644" y="3932142"/>
            <a:ext cx="365389" cy="217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ight Arrow 12"/>
          <p:cNvSpPr/>
          <p:nvPr/>
        </p:nvSpPr>
        <p:spPr>
          <a:xfrm>
            <a:off x="6866382" y="5170101"/>
            <a:ext cx="365389" cy="217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042988" y="300038"/>
            <a:ext cx="7024687" cy="1143000"/>
          </a:xfrm>
        </p:spPr>
        <p:txBody>
          <a:bodyPr/>
          <a:lstStyle/>
          <a:p>
            <a:pPr algn="ctr"/>
            <a:r>
              <a:rPr lang="en-US" dirty="0" err="1" smtClean="0"/>
              <a:t>Logorama</a:t>
            </a:r>
            <a:endParaRPr lang="en-US" dirty="0" smtClean="0"/>
          </a:p>
        </p:txBody>
      </p:sp>
      <p:sp>
        <p:nvSpPr>
          <p:cNvPr id="28674" name="Content Placeholder 2"/>
          <p:cNvSpPr>
            <a:spLocks noGrp="1"/>
          </p:cNvSpPr>
          <p:nvPr>
            <p:ph idx="1"/>
          </p:nvPr>
        </p:nvSpPr>
        <p:spPr>
          <a:xfrm>
            <a:off x="542925" y="1739900"/>
            <a:ext cx="7751763" cy="5022850"/>
          </a:xfrm>
        </p:spPr>
        <p:txBody>
          <a:bodyPr/>
          <a:lstStyle/>
          <a:p>
            <a:pPr>
              <a:buFont typeface="Wingdings 2" pitchFamily="18" charset="2"/>
              <a:buNone/>
            </a:pPr>
            <a:r>
              <a:rPr lang="en-US" sz="2000" smtClean="0"/>
              <a:t>Alaux, F. (Director). (May 20, 2011). </a:t>
            </a:r>
            <a:r>
              <a:rPr lang="en-US" sz="2000" i="1" smtClean="0"/>
              <a:t>Logorama</a:t>
            </a:r>
            <a:r>
              <a:rPr lang="en-US" sz="2000" smtClean="0"/>
              <a:t> [Motion picture]. France: Autour de Minuit Productions.  </a:t>
            </a:r>
          </a:p>
          <a:p>
            <a:pPr>
              <a:buFont typeface="Wingdings 2" pitchFamily="18" charset="2"/>
              <a:buNone/>
            </a:pPr>
            <a:endParaRPr lang="en-US" sz="2000" smtClean="0"/>
          </a:p>
          <a:p>
            <a:r>
              <a:rPr lang="en-US" sz="2000" smtClean="0"/>
              <a:t>This film won an Academy Award in 2010 for short film. </a:t>
            </a:r>
          </a:p>
          <a:p>
            <a:pPr>
              <a:buFont typeface="Wingdings 2" pitchFamily="18" charset="2"/>
              <a:buNone/>
            </a:pPr>
            <a:endParaRPr lang="en-US" sz="2000" smtClean="0"/>
          </a:p>
          <a:p>
            <a:r>
              <a:rPr lang="en-US" sz="2000" smtClean="0"/>
              <a:t>It is only sixteen minutes long and is a great film to show in the classroom as an introduction to corporate media and consumerism. </a:t>
            </a:r>
          </a:p>
          <a:p>
            <a:pPr>
              <a:buFont typeface="Wingdings 2" pitchFamily="18" charset="2"/>
              <a:buNone/>
            </a:pPr>
            <a:endParaRPr lang="en-US" sz="2000" smtClean="0"/>
          </a:p>
          <a:p>
            <a:pPr>
              <a:buFont typeface="Wingdings 2" pitchFamily="18" charset="2"/>
              <a:buNone/>
            </a:pPr>
            <a:r>
              <a:rPr lang="en-US" sz="2000" smtClean="0"/>
              <a:t>	</a:t>
            </a:r>
            <a:r>
              <a:rPr lang="en-US" sz="2000" smtClean="0">
                <a:hlinkClick r:id="rId2"/>
              </a:rPr>
              <a:t>http://vimeo.com/10149605</a:t>
            </a:r>
            <a:endParaRPr lang="en-US" sz="2000" smtClean="0"/>
          </a:p>
        </p:txBody>
      </p:sp>
      <p:sp>
        <p:nvSpPr>
          <p:cNvPr id="28676" name="AutoShape 4" descr="9k="/>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8678" name="AutoShape 6" descr="9k="/>
          <p:cNvSpPr>
            <a:spLocks noChangeAspect="1" noChangeArrowheads="1"/>
          </p:cNvSpPr>
          <p:nvPr/>
        </p:nvSpPr>
        <p:spPr bwMode="auto">
          <a:xfrm>
            <a:off x="4419600" y="3276600"/>
            <a:ext cx="304800" cy="304800"/>
          </a:xfrm>
          <a:prstGeom prst="rect">
            <a:avLst/>
          </a:prstGeom>
          <a:noFill/>
        </p:spPr>
        <p:txBody>
          <a:bodyPr/>
          <a:lstStyle/>
          <a:p>
            <a:endParaRPr lang="en-US"/>
          </a:p>
        </p:txBody>
      </p:sp>
      <p:pic>
        <p:nvPicPr>
          <p:cNvPr id="28682" name="Picture 10" descr="00_logorama_cinevegas2009_l">
            <a:hlinkClick r:id="rId3"/>
          </p:cNvPr>
          <p:cNvPicPr>
            <a:picLocks noChangeAspect="1" noChangeArrowheads="1"/>
          </p:cNvPicPr>
          <p:nvPr/>
        </p:nvPicPr>
        <p:blipFill>
          <a:blip r:embed="rId4"/>
          <a:srcRect/>
          <a:stretch>
            <a:fillRect/>
          </a:stretch>
        </p:blipFill>
        <p:spPr bwMode="auto">
          <a:xfrm>
            <a:off x="4970463" y="4432300"/>
            <a:ext cx="3324225" cy="18732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1042988" y="179388"/>
            <a:ext cx="7024687" cy="1143000"/>
          </a:xfrm>
        </p:spPr>
        <p:txBody>
          <a:bodyPr/>
          <a:lstStyle/>
          <a:p>
            <a:pPr algn="ctr"/>
            <a:r>
              <a:rPr lang="en-CA" smtClean="0"/>
              <a:t>Tough Guise</a:t>
            </a:r>
          </a:p>
        </p:txBody>
      </p:sp>
      <p:sp>
        <p:nvSpPr>
          <p:cNvPr id="34819" name="Rectangle 3"/>
          <p:cNvSpPr>
            <a:spLocks noGrp="1"/>
          </p:cNvSpPr>
          <p:nvPr>
            <p:ph type="body" idx="1"/>
          </p:nvPr>
        </p:nvSpPr>
        <p:spPr>
          <a:xfrm>
            <a:off x="652463" y="1568450"/>
            <a:ext cx="8012112" cy="3508375"/>
          </a:xfrm>
        </p:spPr>
        <p:txBody>
          <a:bodyPr/>
          <a:lstStyle/>
          <a:p>
            <a:pPr>
              <a:lnSpc>
                <a:spcPct val="90000"/>
              </a:lnSpc>
              <a:buFont typeface="Wingdings 2" pitchFamily="18" charset="2"/>
              <a:buNone/>
            </a:pPr>
            <a:r>
              <a:rPr lang="en-US" sz="1900" dirty="0" smtClean="0"/>
              <a:t>Katz, J. (Director). (2002). </a:t>
            </a:r>
            <a:r>
              <a:rPr lang="en-US" sz="1900" i="1" dirty="0" smtClean="0"/>
              <a:t>Tough guise</a:t>
            </a:r>
            <a:r>
              <a:rPr lang="en-US" sz="1900" dirty="0" smtClean="0"/>
              <a:t> [Documentary]. United States: Media Education Foundation. </a:t>
            </a:r>
          </a:p>
          <a:p>
            <a:pPr>
              <a:lnSpc>
                <a:spcPct val="90000"/>
              </a:lnSpc>
              <a:buFont typeface="Wingdings 2" pitchFamily="18" charset="2"/>
              <a:buNone/>
            </a:pPr>
            <a:endParaRPr lang="en-US" sz="1900" dirty="0" smtClean="0"/>
          </a:p>
          <a:p>
            <a:pPr>
              <a:lnSpc>
                <a:spcPct val="90000"/>
              </a:lnSpc>
            </a:pPr>
            <a:r>
              <a:rPr lang="en-US" sz="1900" dirty="0" smtClean="0"/>
              <a:t>Jackson Katz, an anti-violence educator, shows his audience how and why the media is responsible for the construction of masculinity and how it affects males and females.</a:t>
            </a:r>
          </a:p>
          <a:p>
            <a:pPr>
              <a:lnSpc>
                <a:spcPct val="90000"/>
              </a:lnSpc>
              <a:buFont typeface="Wingdings 2" pitchFamily="18" charset="2"/>
              <a:buNone/>
            </a:pPr>
            <a:endParaRPr lang="en-US" sz="1900" dirty="0" smtClean="0"/>
          </a:p>
          <a:p>
            <a:pPr>
              <a:lnSpc>
                <a:spcPct val="90000"/>
              </a:lnSpc>
            </a:pPr>
            <a:r>
              <a:rPr lang="en-US" sz="1900" dirty="0" smtClean="0"/>
              <a:t>The film analyzes how society, community, family, and the media influence the construction of masculinity. </a:t>
            </a:r>
            <a:endParaRPr lang="en-US" sz="1900" dirty="0" smtClean="0"/>
          </a:p>
          <a:p>
            <a:pPr>
              <a:lnSpc>
                <a:spcPct val="90000"/>
              </a:lnSpc>
            </a:pPr>
            <a:endParaRPr lang="en-US" sz="1900" dirty="0" smtClean="0"/>
          </a:p>
          <a:p>
            <a:pPr>
              <a:lnSpc>
                <a:spcPct val="90000"/>
              </a:lnSpc>
              <a:buNone/>
            </a:pPr>
            <a:r>
              <a:rPr lang="en-US" sz="1800" dirty="0">
                <a:hlinkClick r:id="rId2" action="ppaction://hlinkfile"/>
              </a:rPr>
              <a:t>http://www.youtube.com/watch?v=3exzMPT4nGI</a:t>
            </a:r>
            <a:r>
              <a:rPr lang="en-US" sz="1800" dirty="0"/>
              <a:t> </a:t>
            </a:r>
          </a:p>
          <a:p>
            <a:pPr>
              <a:lnSpc>
                <a:spcPct val="90000"/>
              </a:lnSpc>
              <a:buFont typeface="Wingdings 2" pitchFamily="18" charset="2"/>
              <a:buNone/>
            </a:pPr>
            <a:r>
              <a:rPr lang="en-US" sz="1800" dirty="0"/>
              <a:t/>
            </a:r>
            <a:br>
              <a:rPr lang="en-US" sz="1800" dirty="0"/>
            </a:br>
            <a:r>
              <a:rPr lang="en-US" sz="1000" dirty="0"/>
              <a:t>(45-2:30)</a:t>
            </a:r>
            <a:endParaRPr lang="en-CA" sz="1000" dirty="0"/>
          </a:p>
          <a:p>
            <a:pPr>
              <a:lnSpc>
                <a:spcPct val="90000"/>
              </a:lnSpc>
              <a:buNone/>
            </a:pPr>
            <a:endParaRPr lang="en-CA" sz="1800" dirty="0"/>
          </a:p>
        </p:txBody>
      </p:sp>
      <p:pic>
        <p:nvPicPr>
          <p:cNvPr id="34824" name="Picture 8" descr="chuck-norris-01">
            <a:hlinkClick r:id="rId3"/>
          </p:cNvPr>
          <p:cNvPicPr>
            <a:picLocks noChangeAspect="1" noChangeArrowheads="1"/>
          </p:cNvPicPr>
          <p:nvPr/>
        </p:nvPicPr>
        <p:blipFill>
          <a:blip r:embed="rId4"/>
          <a:srcRect/>
          <a:stretch>
            <a:fillRect/>
          </a:stretch>
        </p:blipFill>
        <p:spPr bwMode="auto">
          <a:xfrm>
            <a:off x="6427788" y="4437063"/>
            <a:ext cx="1946275" cy="2420937"/>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a:xfrm>
            <a:off x="1042988" y="255588"/>
            <a:ext cx="7024687" cy="1143000"/>
          </a:xfrm>
        </p:spPr>
        <p:txBody>
          <a:bodyPr/>
          <a:lstStyle/>
          <a:p>
            <a:pPr algn="ctr"/>
            <a:r>
              <a:rPr lang="en-CA" sz="3600" smtClean="0"/>
              <a:t>The Greatest Movie Ever Sold</a:t>
            </a:r>
          </a:p>
        </p:txBody>
      </p:sp>
      <p:sp>
        <p:nvSpPr>
          <p:cNvPr id="33795" name="Rectangle 3"/>
          <p:cNvSpPr>
            <a:spLocks noGrp="1"/>
          </p:cNvSpPr>
          <p:nvPr>
            <p:ph type="body" idx="1"/>
          </p:nvPr>
        </p:nvSpPr>
        <p:spPr>
          <a:xfrm>
            <a:off x="631825" y="3349625"/>
            <a:ext cx="8235950" cy="3508375"/>
          </a:xfrm>
        </p:spPr>
        <p:txBody>
          <a:bodyPr/>
          <a:lstStyle/>
          <a:p>
            <a:pPr>
              <a:lnSpc>
                <a:spcPct val="80000"/>
              </a:lnSpc>
            </a:pPr>
            <a:r>
              <a:rPr lang="en-US" sz="2000" smtClean="0"/>
              <a:t>Spurlock, M. (Director).  (January 22, 2011).  </a:t>
            </a:r>
            <a:r>
              <a:rPr lang="en-US" sz="2000" i="1" smtClean="0"/>
              <a:t>The greatest movie ever sold </a:t>
            </a:r>
            <a:r>
              <a:rPr lang="en-US" sz="2000" smtClean="0"/>
              <a:t>[Documentary]</a:t>
            </a:r>
            <a:r>
              <a:rPr lang="en-US" sz="2000" i="1" smtClean="0"/>
              <a:t>.</a:t>
            </a:r>
            <a:r>
              <a:rPr lang="en-US" sz="2000" smtClean="0"/>
              <a:t> United States: Sony Pictures Classics. </a:t>
            </a:r>
          </a:p>
          <a:p>
            <a:pPr>
              <a:lnSpc>
                <a:spcPct val="80000"/>
              </a:lnSpc>
              <a:buFont typeface="Wingdings 2" pitchFamily="18" charset="2"/>
              <a:buNone/>
            </a:pPr>
            <a:r>
              <a:rPr lang="en-US" sz="2000" smtClean="0"/>
              <a:t> </a:t>
            </a:r>
          </a:p>
          <a:p>
            <a:pPr>
              <a:lnSpc>
                <a:spcPct val="80000"/>
              </a:lnSpc>
            </a:pPr>
            <a:r>
              <a:rPr lang="en-US" sz="2000" smtClean="0"/>
              <a:t>This documentary describes product placement, advertising, and marketing; in fact, the movie itself is funded by product placement, advertising, and marketing.</a:t>
            </a:r>
          </a:p>
          <a:p>
            <a:pPr>
              <a:lnSpc>
                <a:spcPct val="80000"/>
              </a:lnSpc>
              <a:buFont typeface="Wingdings 2" pitchFamily="18" charset="2"/>
              <a:buNone/>
            </a:pPr>
            <a:endParaRPr lang="en-US" sz="2000" smtClean="0"/>
          </a:p>
          <a:p>
            <a:pPr>
              <a:lnSpc>
                <a:spcPct val="80000"/>
              </a:lnSpc>
            </a:pPr>
            <a:r>
              <a:rPr lang="en-US" sz="2000" smtClean="0"/>
              <a:t> The audience is shown the complete marketing process and is taken behind the scenes to see how and why advertising and marketing companies target individuals.</a:t>
            </a:r>
            <a:endParaRPr lang="en-CA" sz="2000" smtClean="0"/>
          </a:p>
        </p:txBody>
      </p:sp>
      <p:pic>
        <p:nvPicPr>
          <p:cNvPr id="33798" name="Picture 6" descr="the-greatest-movie-ever-sold-1-677123">
            <a:hlinkClick r:id="rId2"/>
          </p:cNvPr>
          <p:cNvPicPr>
            <a:picLocks noChangeAspect="1" noChangeArrowheads="1"/>
          </p:cNvPicPr>
          <p:nvPr/>
        </p:nvPicPr>
        <p:blipFill>
          <a:blip r:embed="rId3"/>
          <a:srcRect/>
          <a:stretch>
            <a:fillRect/>
          </a:stretch>
        </p:blipFill>
        <p:spPr bwMode="auto">
          <a:xfrm>
            <a:off x="3497263" y="1398588"/>
            <a:ext cx="2279650" cy="170973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08025" y="1027113"/>
            <a:ext cx="7716838" cy="563562"/>
          </a:xfrm>
        </p:spPr>
        <p:txBody>
          <a:bodyPr/>
          <a:lstStyle/>
          <a:p>
            <a:r>
              <a:rPr lang="en-US" sz="2400" smtClean="0"/>
              <a:t>Why is Doing Critical Analysis on Media Important?</a:t>
            </a:r>
          </a:p>
        </p:txBody>
      </p:sp>
      <p:sp>
        <p:nvSpPr>
          <p:cNvPr id="3" name="Content Placeholder 2"/>
          <p:cNvSpPr>
            <a:spLocks noGrp="1"/>
          </p:cNvSpPr>
          <p:nvPr>
            <p:ph idx="1"/>
          </p:nvPr>
        </p:nvSpPr>
        <p:spPr>
          <a:xfrm>
            <a:off x="1042988" y="1831975"/>
            <a:ext cx="6777037" cy="4000500"/>
          </a:xfrm>
        </p:spPr>
        <p:txBody>
          <a:bodyPr rtlCol="0">
            <a:normAutofit fontScale="92500" lnSpcReduction="10000"/>
          </a:bodyPr>
          <a:lstStyle/>
          <a:p>
            <a:pPr indent="-274320" fontAlgn="auto">
              <a:spcAft>
                <a:spcPts val="0"/>
              </a:spcAft>
              <a:defRPr/>
            </a:pPr>
            <a:r>
              <a:rPr lang="en-US" dirty="0" smtClean="0"/>
              <a:t>Advertisements are a part of our lives today</a:t>
            </a:r>
          </a:p>
          <a:p>
            <a:pPr marL="68580" indent="0" fontAlgn="auto">
              <a:spcAft>
                <a:spcPts val="0"/>
              </a:spcAft>
              <a:buFont typeface="Wingdings 2" pitchFamily="18" charset="2"/>
              <a:buNone/>
              <a:defRPr/>
            </a:pPr>
            <a:endParaRPr lang="en-US" dirty="0"/>
          </a:p>
          <a:p>
            <a:pPr indent="-274320" fontAlgn="auto">
              <a:spcAft>
                <a:spcPts val="0"/>
              </a:spcAft>
              <a:defRPr/>
            </a:pPr>
            <a:r>
              <a:rPr lang="en-US" dirty="0" err="1" smtClean="0"/>
              <a:t>Yankelovich</a:t>
            </a:r>
            <a:r>
              <a:rPr lang="en-US" dirty="0" smtClean="0"/>
              <a:t> a market research group has suggested that “we've </a:t>
            </a:r>
            <a:r>
              <a:rPr lang="en-US" dirty="0"/>
              <a:t>gone from being exposed to about 500 ads a day back in the 1970's to as many as 5,000 a day today</a:t>
            </a:r>
            <a:r>
              <a:rPr lang="en-US" dirty="0" smtClean="0"/>
              <a:t>.”</a:t>
            </a:r>
            <a:r>
              <a:rPr lang="pl-PL" dirty="0"/>
              <a:t> </a:t>
            </a:r>
            <a:endParaRPr lang="pl-PL" dirty="0" smtClean="0"/>
          </a:p>
          <a:p>
            <a:pPr marL="68580" indent="0" algn="ctr" fontAlgn="auto">
              <a:spcAft>
                <a:spcPts val="0"/>
              </a:spcAft>
              <a:buFont typeface="Wingdings 2" pitchFamily="18" charset="2"/>
              <a:buNone/>
              <a:defRPr/>
            </a:pPr>
            <a:r>
              <a:rPr lang="pl-PL" sz="1500" dirty="0" smtClean="0">
                <a:hlinkClick r:id="rId2"/>
              </a:rPr>
              <a:t>http</a:t>
            </a:r>
            <a:r>
              <a:rPr lang="pl-PL" sz="1500" dirty="0">
                <a:hlinkClick r:id="rId2"/>
              </a:rPr>
              <a:t>://www.cbsnews.com/8301-3445_162-2015684.</a:t>
            </a:r>
            <a:r>
              <a:rPr lang="pl-PL" sz="1500" dirty="0" smtClean="0">
                <a:hlinkClick r:id="rId2"/>
              </a:rPr>
              <a:t>html</a:t>
            </a:r>
            <a:endParaRPr lang="pl-PL" dirty="0"/>
          </a:p>
          <a:p>
            <a:pPr indent="-274320" fontAlgn="auto">
              <a:spcAft>
                <a:spcPts val="0"/>
              </a:spcAft>
              <a:defRPr/>
            </a:pPr>
            <a:r>
              <a:rPr lang="en-US" dirty="0" smtClean="0"/>
              <a:t>We </a:t>
            </a:r>
            <a:r>
              <a:rPr lang="en-US" dirty="0"/>
              <a:t>live in a consumer driven culture, and </a:t>
            </a:r>
            <a:r>
              <a:rPr lang="en-US" dirty="0" smtClean="0"/>
              <a:t>therefore we need to educate ourselves about what we are really buying and the effects it has on our society and our global environment.</a:t>
            </a:r>
            <a:endParaRPr lang="en-US" dirty="0"/>
          </a:p>
          <a:p>
            <a:pPr marL="68580" indent="0" fontAlgn="auto">
              <a:spcAft>
                <a:spcPts val="0"/>
              </a:spcAft>
              <a:buFont typeface="Wingdings 2" pitchFamily="18" charset="2"/>
              <a:buNone/>
              <a:defRPr/>
            </a:pP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1042988" y="455613"/>
            <a:ext cx="7024687" cy="1143000"/>
          </a:xfrm>
        </p:spPr>
        <p:txBody>
          <a:bodyPr/>
          <a:lstStyle/>
          <a:p>
            <a:pPr algn="ctr"/>
            <a:r>
              <a:rPr lang="en-CA" smtClean="0"/>
              <a:t>The Story of Stuff</a:t>
            </a:r>
          </a:p>
        </p:txBody>
      </p:sp>
      <p:sp>
        <p:nvSpPr>
          <p:cNvPr id="35843" name="Rectangle 3"/>
          <p:cNvSpPr>
            <a:spLocks noGrp="1"/>
          </p:cNvSpPr>
          <p:nvPr>
            <p:ph type="body" idx="1"/>
          </p:nvPr>
        </p:nvSpPr>
        <p:spPr>
          <a:xfrm>
            <a:off x="1042988" y="2033588"/>
            <a:ext cx="7273925" cy="3508375"/>
          </a:xfrm>
        </p:spPr>
        <p:txBody>
          <a:bodyPr/>
          <a:lstStyle/>
          <a:p>
            <a:pPr>
              <a:lnSpc>
                <a:spcPct val="90000"/>
              </a:lnSpc>
              <a:buFont typeface="Wingdings 2" pitchFamily="18" charset="2"/>
              <a:buNone/>
            </a:pPr>
            <a:r>
              <a:rPr lang="en-US" sz="2000" dirty="0" smtClean="0"/>
              <a:t>Leonard, A. (Director). (December 4, 2007). </a:t>
            </a:r>
            <a:r>
              <a:rPr lang="en-US" sz="2000" i="1" dirty="0" smtClean="0"/>
              <a:t>The story of stuff</a:t>
            </a:r>
            <a:r>
              <a:rPr lang="en-US" sz="2000" dirty="0" smtClean="0"/>
              <a:t>. [Documentary]. United States: Free Range Studios. </a:t>
            </a:r>
          </a:p>
          <a:p>
            <a:pPr>
              <a:lnSpc>
                <a:spcPct val="90000"/>
              </a:lnSpc>
              <a:buFont typeface="Wingdings 2" pitchFamily="18" charset="2"/>
              <a:buNone/>
            </a:pPr>
            <a:endParaRPr lang="en-US" sz="2000" dirty="0" smtClean="0"/>
          </a:p>
          <a:p>
            <a:pPr>
              <a:lnSpc>
                <a:spcPct val="90000"/>
              </a:lnSpc>
            </a:pPr>
            <a:r>
              <a:rPr lang="en-US" sz="2000" dirty="0" smtClean="0"/>
              <a:t>This animated documentary is a twenty minute film that teaches the audience about the lifecycle of goods and how it affects the environment.  </a:t>
            </a:r>
          </a:p>
          <a:p>
            <a:pPr>
              <a:lnSpc>
                <a:spcPct val="90000"/>
              </a:lnSpc>
              <a:buFont typeface="Wingdings 2" pitchFamily="18" charset="2"/>
              <a:buNone/>
            </a:pPr>
            <a:endParaRPr lang="en-US" sz="2000" dirty="0" smtClean="0"/>
          </a:p>
          <a:p>
            <a:pPr>
              <a:lnSpc>
                <a:spcPct val="90000"/>
              </a:lnSpc>
            </a:pPr>
            <a:r>
              <a:rPr lang="en-US" sz="2000" dirty="0" smtClean="0"/>
              <a:t>The film puts forth the environmental and social issues that are a direct cause of a society so centered around buying, throwing out, and getting new “stuff”. </a:t>
            </a:r>
          </a:p>
          <a:p>
            <a:pPr>
              <a:lnSpc>
                <a:spcPct val="90000"/>
              </a:lnSpc>
              <a:buFont typeface="Wingdings 2" pitchFamily="18" charset="2"/>
              <a:buNone/>
            </a:pPr>
            <a:endParaRPr lang="en-US" sz="2000" dirty="0" smtClean="0"/>
          </a:p>
          <a:p>
            <a:pPr>
              <a:lnSpc>
                <a:spcPct val="90000"/>
              </a:lnSpc>
              <a:buFont typeface="Wingdings 2" pitchFamily="18" charset="2"/>
              <a:buNone/>
            </a:pPr>
            <a:r>
              <a:rPr lang="en-US" sz="2000" dirty="0" smtClean="0">
                <a:hlinkClick r:id="rId2"/>
              </a:rPr>
              <a:t>http://www.youtube.com/watch?v=gLBE5QAYXp8</a:t>
            </a:r>
            <a:endParaRPr lang="en-US" sz="2000" dirty="0" smtClean="0"/>
          </a:p>
          <a:p>
            <a:pPr>
              <a:lnSpc>
                <a:spcPct val="90000"/>
              </a:lnSpc>
              <a:buFont typeface="Wingdings 2" pitchFamily="18" charset="2"/>
              <a:buNone/>
            </a:pPr>
            <a:r>
              <a:rPr lang="en-US" sz="1000" dirty="0" smtClean="0"/>
              <a:t>(19 min)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900113" y="385763"/>
            <a:ext cx="7024687" cy="1143000"/>
          </a:xfrm>
        </p:spPr>
        <p:txBody>
          <a:bodyPr/>
          <a:lstStyle/>
          <a:p>
            <a:pPr algn="ctr"/>
            <a:r>
              <a:rPr lang="en-CA" smtClean="0"/>
              <a:t>America The Beautiful</a:t>
            </a:r>
          </a:p>
        </p:txBody>
      </p:sp>
      <p:pic>
        <p:nvPicPr>
          <p:cNvPr id="37893" name="Picture 5" descr="thilfiger0xp">
            <a:hlinkClick r:id="rId2"/>
          </p:cNvPr>
          <p:cNvPicPr>
            <a:picLocks noChangeAspect="1" noChangeArrowheads="1"/>
          </p:cNvPicPr>
          <p:nvPr/>
        </p:nvPicPr>
        <p:blipFill>
          <a:blip r:embed="rId3"/>
          <a:srcRect/>
          <a:stretch>
            <a:fillRect/>
          </a:stretch>
        </p:blipFill>
        <p:spPr bwMode="auto">
          <a:xfrm>
            <a:off x="6753225" y="3948113"/>
            <a:ext cx="1751013" cy="2687637"/>
          </a:xfrm>
          <a:prstGeom prst="rect">
            <a:avLst/>
          </a:prstGeom>
          <a:noFill/>
        </p:spPr>
      </p:pic>
      <p:sp>
        <p:nvSpPr>
          <p:cNvPr id="37897" name="Rectangle 9"/>
          <p:cNvSpPr>
            <a:spLocks/>
          </p:cNvSpPr>
          <p:nvPr/>
        </p:nvSpPr>
        <p:spPr bwMode="auto">
          <a:xfrm>
            <a:off x="800100" y="1946275"/>
            <a:ext cx="7704138" cy="3508375"/>
          </a:xfrm>
          <a:prstGeom prst="rect">
            <a:avLst/>
          </a:prstGeom>
          <a:noFill/>
          <a:ln w="9525">
            <a:noFill/>
            <a:miter lim="800000"/>
            <a:headEnd/>
            <a:tailEnd/>
          </a:ln>
        </p:spPr>
        <p:txBody>
          <a:bodyPr/>
          <a:lstStyle/>
          <a:p>
            <a:pPr marL="342900" indent="-273050">
              <a:lnSpc>
                <a:spcPct val="80000"/>
              </a:lnSpc>
              <a:spcBef>
                <a:spcPct val="20000"/>
              </a:spcBef>
              <a:buClr>
                <a:schemeClr val="accent1"/>
              </a:buClr>
              <a:buSzPct val="76000"/>
              <a:buFont typeface="Wingdings 2" pitchFamily="18" charset="2"/>
              <a:buNone/>
            </a:pPr>
            <a:r>
              <a:rPr lang="en-US">
                <a:solidFill>
                  <a:schemeClr val="tx2"/>
                </a:solidFill>
                <a:latin typeface="Century Gothic" pitchFamily="34" charset="0"/>
              </a:rPr>
              <a:t>Roberts, D. (Director). (2007). </a:t>
            </a:r>
            <a:r>
              <a:rPr lang="en-US" i="1">
                <a:solidFill>
                  <a:schemeClr val="tx2"/>
                </a:solidFill>
                <a:latin typeface="Century Gothic" pitchFamily="34" charset="0"/>
              </a:rPr>
              <a:t>America the beautiful</a:t>
            </a:r>
            <a:r>
              <a:rPr lang="en-US">
                <a:solidFill>
                  <a:schemeClr val="tx2"/>
                </a:solidFill>
                <a:latin typeface="Century Gothic" pitchFamily="34" charset="0"/>
              </a:rPr>
              <a:t> [Documentary]. United States: Distributed by Xenon Pictures. </a:t>
            </a:r>
          </a:p>
          <a:p>
            <a:pPr marL="342900" indent="-273050">
              <a:lnSpc>
                <a:spcPct val="80000"/>
              </a:lnSpc>
              <a:spcBef>
                <a:spcPct val="20000"/>
              </a:spcBef>
              <a:buClr>
                <a:schemeClr val="accent1"/>
              </a:buClr>
              <a:buSzPct val="76000"/>
              <a:buFont typeface="Wingdings 2" pitchFamily="18" charset="2"/>
              <a:buNone/>
            </a:pPr>
            <a:endParaRPr lang="en-CA">
              <a:solidFill>
                <a:schemeClr val="tx2"/>
              </a:solidFill>
              <a:latin typeface="Century Gothic" pitchFamily="34" charset="0"/>
            </a:endParaRPr>
          </a:p>
          <a:p>
            <a:pPr marL="342900" indent="-273050">
              <a:lnSpc>
                <a:spcPct val="80000"/>
              </a:lnSpc>
              <a:spcBef>
                <a:spcPct val="20000"/>
              </a:spcBef>
              <a:buClr>
                <a:schemeClr val="accent1"/>
              </a:buClr>
              <a:buSzPct val="76000"/>
              <a:buFont typeface="Wingdings 2" pitchFamily="18" charset="2"/>
              <a:buChar char=""/>
            </a:pPr>
            <a:r>
              <a:rPr lang="en-CA">
                <a:solidFill>
                  <a:schemeClr val="tx2"/>
                </a:solidFill>
                <a:latin typeface="Century Gothic" pitchFamily="34" charset="0"/>
              </a:rPr>
              <a:t>This film provides a very critical eye to the unattainable images of female beauty that are portrayed in the media.  </a:t>
            </a:r>
          </a:p>
          <a:p>
            <a:pPr marL="342900" indent="-273050">
              <a:lnSpc>
                <a:spcPct val="80000"/>
              </a:lnSpc>
              <a:spcBef>
                <a:spcPct val="20000"/>
              </a:spcBef>
              <a:buClr>
                <a:schemeClr val="accent1"/>
              </a:buClr>
              <a:buSzPct val="76000"/>
              <a:buFont typeface="Wingdings 2" pitchFamily="18" charset="2"/>
              <a:buNone/>
            </a:pPr>
            <a:endParaRPr lang="en-CA">
              <a:solidFill>
                <a:schemeClr val="tx2"/>
              </a:solidFill>
              <a:latin typeface="Century Gothic" pitchFamily="34" charset="0"/>
            </a:endParaRPr>
          </a:p>
          <a:p>
            <a:pPr marL="342900" indent="-273050">
              <a:lnSpc>
                <a:spcPct val="80000"/>
              </a:lnSpc>
              <a:spcBef>
                <a:spcPct val="20000"/>
              </a:spcBef>
              <a:buClr>
                <a:schemeClr val="accent1"/>
              </a:buClr>
              <a:buSzPct val="76000"/>
              <a:buFont typeface="Wingdings 2" pitchFamily="18" charset="2"/>
              <a:buChar char=""/>
            </a:pPr>
            <a:r>
              <a:rPr lang="en-CA">
                <a:solidFill>
                  <a:schemeClr val="tx2"/>
                </a:solidFill>
                <a:latin typeface="Century Gothic" pitchFamily="34" charset="0"/>
              </a:rPr>
              <a:t>These very images of perfection contribute to the astronomical percentages of women who suffer from low </a:t>
            </a:r>
          </a:p>
          <a:p>
            <a:pPr marL="342900" indent="-273050">
              <a:lnSpc>
                <a:spcPct val="80000"/>
              </a:lnSpc>
              <a:spcBef>
                <a:spcPct val="20000"/>
              </a:spcBef>
              <a:buClr>
                <a:schemeClr val="accent1"/>
              </a:buClr>
              <a:buSzPct val="76000"/>
              <a:buFont typeface="Wingdings 2" pitchFamily="18" charset="2"/>
              <a:buNone/>
            </a:pPr>
            <a:r>
              <a:rPr lang="en-CA">
                <a:solidFill>
                  <a:schemeClr val="tx2"/>
                </a:solidFill>
                <a:latin typeface="Century Gothic" pitchFamily="34" charset="0"/>
              </a:rPr>
              <a:t>     self-esteem, depression, and eating disorders. </a:t>
            </a:r>
          </a:p>
          <a:p>
            <a:pPr marL="342900" indent="-273050">
              <a:lnSpc>
                <a:spcPct val="80000"/>
              </a:lnSpc>
              <a:spcBef>
                <a:spcPct val="20000"/>
              </a:spcBef>
              <a:buClr>
                <a:schemeClr val="accent1"/>
              </a:buClr>
              <a:buSzPct val="76000"/>
              <a:buFont typeface="Wingdings 2" pitchFamily="18" charset="2"/>
              <a:buNone/>
            </a:pPr>
            <a:endParaRPr lang="en-CA">
              <a:solidFill>
                <a:schemeClr val="tx2"/>
              </a:solidFill>
              <a:latin typeface="Century Gothic" pitchFamily="34" charset="0"/>
            </a:endParaRPr>
          </a:p>
          <a:p>
            <a:pPr marL="342900" indent="-273050">
              <a:lnSpc>
                <a:spcPct val="80000"/>
              </a:lnSpc>
              <a:spcBef>
                <a:spcPct val="20000"/>
              </a:spcBef>
              <a:buClr>
                <a:schemeClr val="accent1"/>
              </a:buClr>
              <a:buSzPct val="76000"/>
              <a:buFont typeface="Wingdings 2" pitchFamily="18" charset="2"/>
              <a:buNone/>
            </a:pPr>
            <a:r>
              <a:rPr lang="en-CA">
                <a:solidFill>
                  <a:schemeClr val="tx2"/>
                </a:solidFill>
                <a:latin typeface="Century Gothic" pitchFamily="34" charset="0"/>
                <a:hlinkClick r:id="rId4"/>
              </a:rPr>
              <a:t>http://www.youtube.com/watch?v=N8i1kEje950</a:t>
            </a:r>
            <a:endParaRPr lang="en-CA">
              <a:solidFill>
                <a:schemeClr val="tx2"/>
              </a:solidFill>
              <a:latin typeface="Century Gothic"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795338" y="460375"/>
            <a:ext cx="7024687" cy="1143000"/>
          </a:xfrm>
        </p:spPr>
        <p:txBody>
          <a:bodyPr/>
          <a:lstStyle/>
          <a:p>
            <a:pPr algn="ctr"/>
            <a:r>
              <a:rPr lang="en-CA" smtClean="0"/>
              <a:t>Consuming Kids</a:t>
            </a:r>
          </a:p>
        </p:txBody>
      </p:sp>
      <p:sp>
        <p:nvSpPr>
          <p:cNvPr id="38915" name="Rectangle 3"/>
          <p:cNvSpPr>
            <a:spLocks noGrp="1"/>
          </p:cNvSpPr>
          <p:nvPr>
            <p:ph type="body" idx="1"/>
          </p:nvPr>
        </p:nvSpPr>
        <p:spPr>
          <a:xfrm>
            <a:off x="1042987" y="2047875"/>
            <a:ext cx="7447869" cy="4251325"/>
          </a:xfrm>
        </p:spPr>
        <p:txBody>
          <a:bodyPr/>
          <a:lstStyle/>
          <a:p>
            <a:pPr>
              <a:lnSpc>
                <a:spcPct val="90000"/>
              </a:lnSpc>
              <a:buFont typeface="Wingdings 2" pitchFamily="18" charset="2"/>
              <a:buNone/>
            </a:pPr>
            <a:r>
              <a:rPr lang="en-US" sz="2000" dirty="0" err="1" smtClean="0"/>
              <a:t>Barbaro</a:t>
            </a:r>
            <a:r>
              <a:rPr lang="en-US" sz="2000" dirty="0" smtClean="0"/>
              <a:t>, A. (Director). (2008). </a:t>
            </a:r>
            <a:r>
              <a:rPr lang="en-US" sz="2000" i="1" dirty="0" smtClean="0"/>
              <a:t>Consuming kids</a:t>
            </a:r>
            <a:r>
              <a:rPr lang="en-US" sz="2000" dirty="0" smtClean="0"/>
              <a:t> [Documentary]. United States: Media Education Foundation.</a:t>
            </a:r>
          </a:p>
          <a:p>
            <a:pPr>
              <a:lnSpc>
                <a:spcPct val="90000"/>
              </a:lnSpc>
              <a:buFont typeface="Wingdings 2" pitchFamily="18" charset="2"/>
              <a:buNone/>
            </a:pPr>
            <a:endParaRPr lang="en-US" sz="2000" dirty="0" smtClean="0"/>
          </a:p>
          <a:p>
            <a:pPr>
              <a:lnSpc>
                <a:spcPct val="90000"/>
              </a:lnSpc>
            </a:pPr>
            <a:r>
              <a:rPr lang="en-US" sz="2000" dirty="0" smtClean="0"/>
              <a:t>Health care professionals, child advocates, and industry insiders uncover for the audience that children are one of the most powerful and profitable consumer demographics in the world because of their purchasing power and purchasing influence over adults. </a:t>
            </a:r>
          </a:p>
          <a:p>
            <a:pPr>
              <a:lnSpc>
                <a:spcPct val="90000"/>
              </a:lnSpc>
              <a:buFont typeface="Wingdings 2" pitchFamily="18" charset="2"/>
              <a:buNone/>
            </a:pPr>
            <a:endParaRPr lang="en-US" sz="2000" dirty="0" smtClean="0"/>
          </a:p>
          <a:p>
            <a:pPr marL="69850" indent="0">
              <a:lnSpc>
                <a:spcPct val="90000"/>
              </a:lnSpc>
              <a:buNone/>
            </a:pPr>
            <a:r>
              <a:rPr lang="en-US" sz="2000" dirty="0" smtClean="0">
                <a:hlinkClick r:id="rId2"/>
              </a:rPr>
              <a:t>http://topdocumentaryfilms.com/consuming-kids/</a:t>
            </a:r>
            <a:endParaRPr lang="en-US" sz="2000" dirty="0" smtClean="0"/>
          </a:p>
          <a:p>
            <a:pPr marL="69850" indent="0">
              <a:lnSpc>
                <a:spcPct val="90000"/>
              </a:lnSpc>
              <a:buNone/>
            </a:pPr>
            <a:endParaRPr lang="en-US" sz="2000" dirty="0"/>
          </a:p>
          <a:p>
            <a:pPr marL="69850" indent="0">
              <a:lnSpc>
                <a:spcPct val="90000"/>
              </a:lnSpc>
              <a:buNone/>
            </a:pPr>
            <a:r>
              <a:rPr lang="en-US" sz="1000" dirty="0"/>
              <a:t>(3:30- 5:50)</a:t>
            </a:r>
            <a:endParaRPr lang="en-CA" sz="1000" dirty="0"/>
          </a:p>
          <a:p>
            <a:pPr marL="69850" indent="0">
              <a:lnSpc>
                <a:spcPct val="90000"/>
              </a:lnSpc>
              <a:buNone/>
            </a:pPr>
            <a:endParaRPr lang="en-CA"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pPr algn="ctr"/>
            <a:r>
              <a:rPr lang="en-CA" dirty="0" smtClean="0"/>
              <a:t>SURPRISE!</a:t>
            </a:r>
          </a:p>
        </p:txBody>
      </p:sp>
      <p:sp>
        <p:nvSpPr>
          <p:cNvPr id="39939" name="Rectangle 3"/>
          <p:cNvSpPr>
            <a:spLocks noGrp="1"/>
          </p:cNvSpPr>
          <p:nvPr>
            <p:ph type="body" idx="1"/>
          </p:nvPr>
        </p:nvSpPr>
        <p:spPr/>
        <p:txBody>
          <a:bodyPr/>
          <a:lstStyle/>
          <a:p>
            <a:pPr marL="69850" indent="0">
              <a:buNone/>
            </a:pPr>
            <a:r>
              <a:rPr lang="en-CA" dirty="0">
                <a:hlinkClick r:id="rId2"/>
              </a:rPr>
              <a:t>http://teachingcriticalmediastudies.weebly.com</a:t>
            </a:r>
            <a:r>
              <a:rPr lang="en-CA" dirty="0" smtClean="0">
                <a:hlinkClick r:id="rId2"/>
              </a:rPr>
              <a:t>/</a:t>
            </a:r>
            <a:endParaRPr lang="en-CA" dirty="0" smtClean="0"/>
          </a:p>
          <a:p>
            <a:pPr marL="69850" indent="0">
              <a:buNone/>
            </a:pPr>
            <a:endParaRPr lang="en-C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1027113"/>
            <a:ext cx="7024687" cy="804862"/>
          </a:xfrm>
        </p:spPr>
        <p:txBody>
          <a:bodyPr rtlCol="0">
            <a:normAutofit fontScale="90000"/>
          </a:bodyPr>
          <a:lstStyle/>
          <a:p>
            <a:pPr fontAlgn="auto">
              <a:spcAft>
                <a:spcPts val="0"/>
              </a:spcAft>
              <a:defRPr/>
            </a:pPr>
            <a:r>
              <a:rPr lang="en-US" dirty="0"/>
              <a:t>Social Learning Theory</a:t>
            </a:r>
            <a:br>
              <a:rPr lang="en-US" dirty="0"/>
            </a:br>
            <a:endParaRPr lang="en-US" dirty="0"/>
          </a:p>
        </p:txBody>
      </p:sp>
      <p:sp>
        <p:nvSpPr>
          <p:cNvPr id="3" name="Content Placeholder 2"/>
          <p:cNvSpPr>
            <a:spLocks noGrp="1"/>
          </p:cNvSpPr>
          <p:nvPr>
            <p:ph idx="1"/>
          </p:nvPr>
        </p:nvSpPr>
        <p:spPr>
          <a:xfrm>
            <a:off x="1042988" y="1831975"/>
            <a:ext cx="7188200" cy="4525282"/>
          </a:xfrm>
        </p:spPr>
        <p:txBody>
          <a:bodyPr rtlCol="0">
            <a:normAutofit fontScale="85000" lnSpcReduction="20000"/>
          </a:bodyPr>
          <a:lstStyle/>
          <a:p>
            <a:pPr indent="-274320" fontAlgn="auto">
              <a:spcAft>
                <a:spcPts val="0"/>
              </a:spcAft>
              <a:defRPr/>
            </a:pPr>
            <a:r>
              <a:rPr lang="en-US" sz="2600" dirty="0" smtClean="0"/>
              <a:t>According </a:t>
            </a:r>
            <a:r>
              <a:rPr lang="en-US" sz="2600" dirty="0"/>
              <a:t>to this theory people are more likely to act in ways that they </a:t>
            </a:r>
            <a:r>
              <a:rPr lang="en-US" sz="2600" dirty="0" smtClean="0"/>
              <a:t>see </a:t>
            </a:r>
            <a:r>
              <a:rPr lang="en-US" sz="2600" dirty="0"/>
              <a:t>modeled. </a:t>
            </a:r>
          </a:p>
          <a:p>
            <a:pPr indent="-274320" fontAlgn="auto">
              <a:spcAft>
                <a:spcPts val="0"/>
              </a:spcAft>
              <a:defRPr/>
            </a:pPr>
            <a:endParaRPr lang="en-US" sz="2600" dirty="0" smtClean="0"/>
          </a:p>
          <a:p>
            <a:pPr indent="-274320" fontAlgn="auto">
              <a:spcAft>
                <a:spcPts val="0"/>
              </a:spcAft>
              <a:defRPr/>
            </a:pPr>
            <a:r>
              <a:rPr lang="en-US" sz="2600" dirty="0" smtClean="0"/>
              <a:t>Based </a:t>
            </a:r>
            <a:r>
              <a:rPr lang="en-US" sz="2600" dirty="0"/>
              <a:t>on this </a:t>
            </a:r>
            <a:r>
              <a:rPr lang="en-US" sz="2600" dirty="0" smtClean="0"/>
              <a:t>theory, </a:t>
            </a:r>
            <a:r>
              <a:rPr lang="en-US" sz="2600" dirty="0"/>
              <a:t>we can understand that advertising companies are intentionally </a:t>
            </a:r>
            <a:r>
              <a:rPr lang="en-US" sz="2600" dirty="0" smtClean="0"/>
              <a:t>creating their ads with certain underlying messages to best sell their products.</a:t>
            </a:r>
            <a:br>
              <a:rPr lang="en-US" sz="2600" dirty="0" smtClean="0"/>
            </a:br>
            <a:endParaRPr lang="en-US" sz="2600" dirty="0" smtClean="0"/>
          </a:p>
          <a:p>
            <a:pPr indent="-274320" fontAlgn="auto">
              <a:spcAft>
                <a:spcPts val="0"/>
              </a:spcAft>
              <a:defRPr/>
            </a:pPr>
            <a:r>
              <a:rPr lang="en-US" sz="2600" dirty="0"/>
              <a:t>Therefore it is important for us to critically analyze media so we can be aware of its influence</a:t>
            </a:r>
          </a:p>
          <a:p>
            <a:pPr indent="-274320" fontAlgn="auto">
              <a:spcAft>
                <a:spcPts val="0"/>
              </a:spcAft>
              <a:defRPr/>
            </a:pPr>
            <a:endParaRPr lang="en-US" dirty="0" smtClean="0"/>
          </a:p>
          <a:p>
            <a:pPr indent="-274320" fontAlgn="auto">
              <a:spcAft>
                <a:spcPts val="0"/>
              </a:spcAft>
              <a:defRPr/>
            </a:pPr>
            <a:endParaRPr lang="en-US" dirty="0"/>
          </a:p>
          <a:p>
            <a:pPr indent="-274320" fontAlgn="auto">
              <a:spcAft>
                <a:spcPts val="0"/>
              </a:spcAft>
              <a:defRPr/>
            </a:pPr>
            <a:endParaRPr lang="en-US" dirty="0" smtClean="0"/>
          </a:p>
          <a:p>
            <a:pPr marL="68580" indent="0" algn="r" fontAlgn="auto">
              <a:spcAft>
                <a:spcPts val="0"/>
              </a:spcAft>
              <a:buNone/>
              <a:defRPr/>
            </a:pPr>
            <a:r>
              <a:rPr lang="en-US" sz="1000" dirty="0" smtClean="0"/>
              <a:t/>
            </a:r>
            <a:br>
              <a:rPr lang="en-US" sz="1000" dirty="0" smtClean="0"/>
            </a:br>
            <a:r>
              <a:rPr lang="en-US" sz="1000" dirty="0" smtClean="0"/>
              <a:t/>
            </a:r>
            <a:br>
              <a:rPr lang="en-US" sz="1000" dirty="0" smtClean="0"/>
            </a:br>
            <a:r>
              <a:rPr lang="en-US" sz="1000" dirty="0" smtClean="0"/>
              <a:t/>
            </a:r>
            <a:br>
              <a:rPr lang="en-US" sz="1000" dirty="0" smtClean="0"/>
            </a:br>
            <a:r>
              <a:rPr lang="en-US" sz="1200" dirty="0" smtClean="0"/>
              <a:t>Arnett, Jeffery.  </a:t>
            </a:r>
            <a:r>
              <a:rPr lang="en-US" sz="1200" i="1" dirty="0" smtClean="0"/>
              <a:t>Adolescence and Emerging Adulthood: A Cultural Approach. </a:t>
            </a:r>
            <a:br>
              <a:rPr lang="en-US" sz="1200" i="1" dirty="0" smtClean="0"/>
            </a:br>
            <a:r>
              <a:rPr lang="en-US" sz="1200" dirty="0" smtClean="0"/>
              <a:t> New Jersey: Prentice Hall. (2010).  337-343</a:t>
            </a:r>
            <a:r>
              <a:rPr lang="en-US" sz="1000" dirty="0" smtClean="0"/>
              <a:t>. </a:t>
            </a:r>
            <a:endParaRPr lang="en-US" sz="1000" i="1" dirty="0"/>
          </a:p>
          <a:p>
            <a:pPr marL="68580" indent="0" fontAlgn="auto">
              <a:spcAft>
                <a:spcPts val="0"/>
              </a:spcAft>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15925" y="385763"/>
            <a:ext cx="7024688" cy="482600"/>
          </a:xfrm>
        </p:spPr>
        <p:txBody>
          <a:bodyPr/>
          <a:lstStyle/>
          <a:p>
            <a:r>
              <a:rPr lang="en-US" sz="3200" smtClean="0">
                <a:solidFill>
                  <a:srgbClr val="000000"/>
                </a:solidFill>
              </a:rPr>
              <a:t>Bloom’s Taxonomy</a:t>
            </a:r>
          </a:p>
        </p:txBody>
      </p:sp>
      <p:sp>
        <p:nvSpPr>
          <p:cNvPr id="16386" name="Content Placeholder 2"/>
          <p:cNvSpPr>
            <a:spLocks noGrp="1"/>
          </p:cNvSpPr>
          <p:nvPr>
            <p:ph idx="1"/>
          </p:nvPr>
        </p:nvSpPr>
        <p:spPr>
          <a:xfrm>
            <a:off x="415925" y="708025"/>
            <a:ext cx="8216900" cy="385763"/>
          </a:xfrm>
        </p:spPr>
        <p:txBody>
          <a:bodyPr/>
          <a:lstStyle/>
          <a:p>
            <a:r>
              <a:rPr lang="en-US" sz="1600" smtClean="0">
                <a:solidFill>
                  <a:srgbClr val="000000"/>
                </a:solidFill>
                <a:hlinkClick r:id="rId2"/>
              </a:rPr>
              <a:t>http://www.celt.iastate.edu/teaching/RevisedBlooms1.html</a:t>
            </a:r>
            <a:endParaRPr lang="en-US" sz="1600" smtClean="0">
              <a:solidFill>
                <a:srgbClr val="000000"/>
              </a:solidFill>
            </a:endParaRPr>
          </a:p>
        </p:txBody>
      </p:sp>
      <p:graphicFrame>
        <p:nvGraphicFramePr>
          <p:cNvPr id="4" name="Table 3"/>
          <p:cNvGraphicFramePr>
            <a:graphicFrameLocks noGrp="1"/>
          </p:cNvGraphicFramePr>
          <p:nvPr/>
        </p:nvGraphicFramePr>
        <p:xfrm>
          <a:off x="560388" y="1044575"/>
          <a:ext cx="8008064" cy="5394960"/>
        </p:xfrm>
        <a:graphic>
          <a:graphicData uri="http://schemas.openxmlformats.org/drawingml/2006/table">
            <a:tbl>
              <a:tblPr firstRow="1" bandRow="1">
                <a:tableStyleId>{5C22544A-7EE6-4342-B048-85BDC9FD1C3A}</a:tableStyleId>
              </a:tblPr>
              <a:tblGrid>
                <a:gridCol w="3297397"/>
                <a:gridCol w="4710667"/>
              </a:tblGrid>
              <a:tr h="317535">
                <a:tc>
                  <a:txBody>
                    <a:bodyPr/>
                    <a:lstStyle/>
                    <a:p>
                      <a:r>
                        <a:rPr lang="en-US" dirty="0" smtClean="0"/>
                        <a:t>Knowledge Dimension</a:t>
                      </a:r>
                      <a:endParaRPr lang="en-US" dirty="0"/>
                    </a:p>
                  </a:txBody>
                  <a:tcPr/>
                </a:tc>
                <a:tc>
                  <a:txBody>
                    <a:bodyPr/>
                    <a:lstStyle/>
                    <a:p>
                      <a:r>
                        <a:rPr lang="en-US" dirty="0" smtClean="0"/>
                        <a:t>Cognitive Process Dimension</a:t>
                      </a:r>
                      <a:endParaRPr lang="en-US" dirty="0"/>
                    </a:p>
                  </a:txBody>
                  <a:tcPr/>
                </a:tc>
              </a:tr>
              <a:tr h="370840">
                <a:tc>
                  <a:txBody>
                    <a:bodyPr/>
                    <a:lstStyle/>
                    <a:p>
                      <a:r>
                        <a:rPr lang="en-US" b="1" dirty="0" smtClean="0"/>
                        <a:t>Factual-</a:t>
                      </a:r>
                      <a:endParaRPr lang="en-US" dirty="0" smtClean="0"/>
                    </a:p>
                    <a:p>
                      <a:pPr lvl="1"/>
                      <a:r>
                        <a:rPr lang="en-US" dirty="0" smtClean="0"/>
                        <a:t>The basic elements</a:t>
                      </a:r>
                    </a:p>
                    <a:p>
                      <a:r>
                        <a:rPr lang="en-US" b="1" dirty="0" smtClean="0"/>
                        <a:t>Conceptual</a:t>
                      </a:r>
                      <a:endParaRPr lang="en-US" dirty="0" smtClean="0"/>
                    </a:p>
                    <a:p>
                      <a:pPr lvl="1"/>
                      <a:r>
                        <a:rPr lang="en-US" dirty="0" smtClean="0"/>
                        <a:t>The interrelationships among the basic elements within a larger structure that enable them to function together</a:t>
                      </a:r>
                    </a:p>
                    <a:p>
                      <a:r>
                        <a:rPr lang="en-US" b="1" dirty="0" smtClean="0"/>
                        <a:t>Procedural</a:t>
                      </a:r>
                      <a:endParaRPr lang="en-US" dirty="0" smtClean="0"/>
                    </a:p>
                    <a:p>
                      <a:pPr lvl="1"/>
                      <a:r>
                        <a:rPr lang="en-US" dirty="0" smtClean="0"/>
                        <a:t>How to do something,</a:t>
                      </a:r>
                    </a:p>
                    <a:p>
                      <a:r>
                        <a:rPr lang="en-US" b="1" dirty="0" smtClean="0"/>
                        <a:t>Metacognitive</a:t>
                      </a:r>
                      <a:endParaRPr lang="en-US" dirty="0" smtClean="0"/>
                    </a:p>
                    <a:p>
                      <a:pPr lvl="1"/>
                      <a:r>
                        <a:rPr lang="en-US" dirty="0" smtClean="0"/>
                        <a:t>Awareness of knowledge</a:t>
                      </a:r>
                    </a:p>
                    <a:p>
                      <a:pPr lvl="2"/>
                      <a:r>
                        <a:rPr lang="en-US" dirty="0" smtClean="0"/>
                        <a:t>You know that you know it</a:t>
                      </a:r>
                    </a:p>
                    <a:p>
                      <a:endParaRPr lang="en-US" dirty="0"/>
                    </a:p>
                  </a:txBody>
                  <a:tcPr/>
                </a:tc>
                <a:tc>
                  <a:txBody>
                    <a:bodyPr/>
                    <a:lstStyle/>
                    <a:p>
                      <a:r>
                        <a:rPr lang="en-US" b="1" dirty="0" smtClean="0"/>
                        <a:t>Remember</a:t>
                      </a:r>
                    </a:p>
                    <a:p>
                      <a:pPr lvl="1"/>
                      <a:r>
                        <a:rPr lang="en-US" sz="1800" dirty="0" smtClean="0"/>
                        <a:t>Ability to retrieve</a:t>
                      </a:r>
                      <a:r>
                        <a:rPr lang="en-US" sz="1800" baseline="0" dirty="0" smtClean="0"/>
                        <a:t> fact from memory</a:t>
                      </a:r>
                      <a:endParaRPr lang="en-US" sz="1800" dirty="0" smtClean="0"/>
                    </a:p>
                    <a:p>
                      <a:r>
                        <a:rPr lang="en-US" b="1" dirty="0" smtClean="0"/>
                        <a:t>Understand</a:t>
                      </a:r>
                      <a:endParaRPr lang="en-US" sz="1200" dirty="0" smtClean="0"/>
                    </a:p>
                    <a:p>
                      <a:pPr lvl="1"/>
                      <a:r>
                        <a:rPr lang="en-US" dirty="0" smtClean="0"/>
                        <a:t>Construct meaning from instructional messages</a:t>
                      </a:r>
                    </a:p>
                    <a:p>
                      <a:pPr lvl="0"/>
                      <a:r>
                        <a:rPr lang="en-US" b="1" dirty="0" smtClean="0"/>
                        <a:t>Apply</a:t>
                      </a:r>
                      <a:endParaRPr lang="en-US" sz="1200" dirty="0" smtClean="0"/>
                    </a:p>
                    <a:p>
                      <a:pPr lvl="1"/>
                      <a:r>
                        <a:rPr lang="en-US" dirty="0" smtClean="0"/>
                        <a:t>Carry out tasks or procedure </a:t>
                      </a:r>
                    </a:p>
                    <a:p>
                      <a:pPr lvl="0"/>
                      <a:r>
                        <a:rPr lang="en-US" b="1" dirty="0" smtClean="0"/>
                        <a:t>Analyze</a:t>
                      </a:r>
                      <a:endParaRPr lang="en-US" sz="1200" dirty="0" smtClean="0"/>
                    </a:p>
                    <a:p>
                      <a:pPr lvl="1"/>
                      <a:r>
                        <a:rPr lang="en-US" dirty="0" smtClean="0"/>
                        <a:t>Break whole into basic elements and determine how parts relate to one another and to an overall structure or purpose</a:t>
                      </a:r>
                    </a:p>
                    <a:p>
                      <a:r>
                        <a:rPr lang="en-US" b="1" dirty="0" smtClean="0"/>
                        <a:t>Evaluate</a:t>
                      </a:r>
                      <a:endParaRPr lang="en-US" sz="1200" dirty="0" smtClean="0"/>
                    </a:p>
                    <a:p>
                      <a:pPr lvl="1"/>
                      <a:r>
                        <a:rPr lang="en-US" dirty="0" smtClean="0"/>
                        <a:t>Make judgments based on criteria or standards.</a:t>
                      </a:r>
                    </a:p>
                    <a:p>
                      <a:r>
                        <a:rPr lang="en-US" b="1" dirty="0" smtClean="0"/>
                        <a:t>Create</a:t>
                      </a:r>
                      <a:endParaRPr lang="en-US" sz="1200" dirty="0" smtClean="0"/>
                    </a:p>
                    <a:p>
                      <a:pPr lvl="1"/>
                      <a:r>
                        <a:rPr lang="en-US" dirty="0" smtClean="0"/>
                        <a:t>Put elements together to form a coherent whole</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042988" y="722768"/>
            <a:ext cx="7024687" cy="963612"/>
          </a:xfrm>
        </p:spPr>
        <p:txBody>
          <a:bodyPr/>
          <a:lstStyle/>
          <a:p>
            <a:r>
              <a:rPr lang="en-US" sz="3200" dirty="0" smtClean="0"/>
              <a:t>Developing Critical Analysis Questions Based on Bloom’s</a:t>
            </a:r>
          </a:p>
        </p:txBody>
      </p:sp>
      <p:sp>
        <p:nvSpPr>
          <p:cNvPr id="3" name="Content Placeholder 2"/>
          <p:cNvSpPr>
            <a:spLocks noGrp="1"/>
          </p:cNvSpPr>
          <p:nvPr>
            <p:ph idx="1"/>
          </p:nvPr>
        </p:nvSpPr>
        <p:spPr>
          <a:xfrm>
            <a:off x="1042988" y="1671638"/>
            <a:ext cx="6777037" cy="4646612"/>
          </a:xfrm>
        </p:spPr>
        <p:txBody>
          <a:bodyPr rtlCol="0">
            <a:normAutofit lnSpcReduction="10000"/>
          </a:bodyPr>
          <a:lstStyle/>
          <a:p>
            <a:pPr marL="68580" indent="0" fontAlgn="auto">
              <a:spcAft>
                <a:spcPts val="0"/>
              </a:spcAft>
              <a:buFont typeface="Wingdings 2" pitchFamily="18" charset="2"/>
              <a:buNone/>
              <a:defRPr/>
            </a:pPr>
            <a:r>
              <a:rPr lang="en-US" b="1" dirty="0" smtClean="0"/>
              <a:t>Knowledge</a:t>
            </a:r>
          </a:p>
          <a:p>
            <a:pPr indent="-274320" fontAlgn="auto">
              <a:spcAft>
                <a:spcPts val="0"/>
              </a:spcAft>
              <a:defRPr/>
            </a:pPr>
            <a:r>
              <a:rPr lang="en-US" dirty="0" smtClean="0"/>
              <a:t>Tell, list describe, relate, state and name</a:t>
            </a:r>
          </a:p>
          <a:p>
            <a:pPr marL="640080" lvl="1" indent="-274320" fontAlgn="auto">
              <a:spcAft>
                <a:spcPts val="0"/>
              </a:spcAft>
              <a:defRPr/>
            </a:pPr>
            <a:r>
              <a:rPr lang="en-US" dirty="0"/>
              <a:t>i</a:t>
            </a:r>
            <a:r>
              <a:rPr lang="en-US" dirty="0" smtClean="0"/>
              <a:t>.e. List what you see in the advertisements</a:t>
            </a:r>
            <a:endParaRPr lang="en-US" dirty="0"/>
          </a:p>
          <a:p>
            <a:pPr marL="68580" indent="0" fontAlgn="auto">
              <a:spcAft>
                <a:spcPts val="0"/>
              </a:spcAft>
              <a:buFont typeface="Wingdings 2" pitchFamily="18" charset="2"/>
              <a:buNone/>
              <a:defRPr/>
            </a:pPr>
            <a:r>
              <a:rPr lang="en-US" b="1" dirty="0" smtClean="0"/>
              <a:t>Comprehension</a:t>
            </a:r>
          </a:p>
          <a:p>
            <a:pPr indent="-274320" fontAlgn="auto">
              <a:spcAft>
                <a:spcPts val="0"/>
              </a:spcAft>
              <a:defRPr/>
            </a:pPr>
            <a:r>
              <a:rPr lang="en-US" dirty="0" smtClean="0"/>
              <a:t>Explain, interpret, outline, discuss, distinguish, predict, compare</a:t>
            </a:r>
            <a:endParaRPr lang="en-US" dirty="0"/>
          </a:p>
          <a:p>
            <a:pPr marL="640080" lvl="1" indent="-274320" fontAlgn="auto">
              <a:spcAft>
                <a:spcPts val="0"/>
              </a:spcAft>
              <a:defRPr/>
            </a:pPr>
            <a:r>
              <a:rPr lang="en-US" dirty="0"/>
              <a:t>i</a:t>
            </a:r>
            <a:r>
              <a:rPr lang="en-US" dirty="0" smtClean="0"/>
              <a:t>.e. Compare the different images in the advertisements</a:t>
            </a:r>
          </a:p>
          <a:p>
            <a:pPr marL="68580" indent="0" fontAlgn="auto">
              <a:spcAft>
                <a:spcPts val="0"/>
              </a:spcAft>
              <a:buFont typeface="Wingdings 2" pitchFamily="18" charset="2"/>
              <a:buNone/>
              <a:defRPr/>
            </a:pPr>
            <a:r>
              <a:rPr lang="en-US" b="1" dirty="0" smtClean="0"/>
              <a:t>Application</a:t>
            </a:r>
          </a:p>
          <a:p>
            <a:pPr indent="-274320" fontAlgn="auto">
              <a:spcAft>
                <a:spcPts val="0"/>
              </a:spcAft>
              <a:defRPr/>
            </a:pPr>
            <a:r>
              <a:rPr lang="en-US" dirty="0" smtClean="0"/>
              <a:t>Show, use, examine, classify</a:t>
            </a:r>
          </a:p>
          <a:p>
            <a:pPr marL="640080" lvl="1" indent="-274320" fontAlgn="auto">
              <a:spcAft>
                <a:spcPts val="0"/>
              </a:spcAft>
              <a:defRPr/>
            </a:pPr>
            <a:r>
              <a:rPr lang="en-US" dirty="0"/>
              <a:t>i</a:t>
            </a:r>
            <a:r>
              <a:rPr lang="en-US" dirty="0" smtClean="0"/>
              <a:t>.e. Classify the advertisements based on the messages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884238"/>
            <a:ext cx="6777037" cy="5400675"/>
          </a:xfrm>
        </p:spPr>
        <p:txBody>
          <a:bodyPr rtlCol="0">
            <a:normAutofit lnSpcReduction="10000"/>
          </a:bodyPr>
          <a:lstStyle/>
          <a:p>
            <a:pPr marL="68580" indent="0" fontAlgn="auto">
              <a:spcAft>
                <a:spcPts val="0"/>
              </a:spcAft>
              <a:buFont typeface="Wingdings 2" pitchFamily="18" charset="2"/>
              <a:buNone/>
              <a:defRPr/>
            </a:pPr>
            <a:r>
              <a:rPr lang="en-US" b="1" dirty="0"/>
              <a:t>Analysis</a:t>
            </a:r>
          </a:p>
          <a:p>
            <a:pPr indent="-274320" fontAlgn="auto">
              <a:spcAft>
                <a:spcPts val="0"/>
              </a:spcAft>
              <a:defRPr/>
            </a:pPr>
            <a:r>
              <a:rPr lang="en-US" dirty="0" smtClean="0"/>
              <a:t>Analyze, distinguish, compare and contrast, identify, explain</a:t>
            </a:r>
          </a:p>
          <a:p>
            <a:pPr marL="640080" lvl="1" indent="-274320" fontAlgn="auto">
              <a:spcAft>
                <a:spcPts val="0"/>
              </a:spcAft>
              <a:defRPr/>
            </a:pPr>
            <a:r>
              <a:rPr lang="en-US" dirty="0"/>
              <a:t>i</a:t>
            </a:r>
            <a:r>
              <a:rPr lang="en-US" dirty="0" smtClean="0"/>
              <a:t>.e. Identify the implied messages</a:t>
            </a:r>
            <a:endParaRPr lang="en-US" dirty="0"/>
          </a:p>
          <a:p>
            <a:pPr marL="68580" indent="0" fontAlgn="auto">
              <a:spcAft>
                <a:spcPts val="0"/>
              </a:spcAft>
              <a:buFont typeface="Wingdings 2" pitchFamily="18" charset="2"/>
              <a:buNone/>
              <a:defRPr/>
            </a:pPr>
            <a:r>
              <a:rPr lang="en-US" b="1" dirty="0"/>
              <a:t>Synthesis</a:t>
            </a:r>
          </a:p>
          <a:p>
            <a:pPr indent="-274320" fontAlgn="auto">
              <a:spcAft>
                <a:spcPts val="0"/>
              </a:spcAft>
              <a:defRPr/>
            </a:pPr>
            <a:r>
              <a:rPr lang="en-US" dirty="0" smtClean="0"/>
              <a:t>Predict, plan, design, imagine, propose, formulate</a:t>
            </a:r>
          </a:p>
          <a:p>
            <a:pPr marL="640080" lvl="1" indent="-274320" fontAlgn="auto">
              <a:spcAft>
                <a:spcPts val="0"/>
              </a:spcAft>
              <a:defRPr/>
            </a:pPr>
            <a:r>
              <a:rPr lang="en-US" dirty="0"/>
              <a:t>i</a:t>
            </a:r>
            <a:r>
              <a:rPr lang="en-US" dirty="0" smtClean="0"/>
              <a:t>.e. Predict the effects these messages could have</a:t>
            </a:r>
            <a:endParaRPr lang="en-US" dirty="0"/>
          </a:p>
          <a:p>
            <a:pPr marL="68580" indent="0" fontAlgn="auto">
              <a:spcAft>
                <a:spcPts val="0"/>
              </a:spcAft>
              <a:buFont typeface="Wingdings 2" pitchFamily="18" charset="2"/>
              <a:buNone/>
              <a:defRPr/>
            </a:pPr>
            <a:r>
              <a:rPr lang="en-US" b="1" dirty="0"/>
              <a:t>Evaluation</a:t>
            </a:r>
          </a:p>
          <a:p>
            <a:pPr indent="-274320" fontAlgn="auto">
              <a:spcAft>
                <a:spcPts val="0"/>
              </a:spcAft>
              <a:defRPr/>
            </a:pPr>
            <a:r>
              <a:rPr lang="en-US" dirty="0" smtClean="0"/>
              <a:t>Judge, decide, justify, debate, assess</a:t>
            </a:r>
          </a:p>
          <a:p>
            <a:pPr marL="640080" lvl="1" indent="-274320" fontAlgn="auto">
              <a:spcAft>
                <a:spcPts val="0"/>
              </a:spcAft>
              <a:defRPr/>
            </a:pPr>
            <a:r>
              <a:rPr lang="en-US" dirty="0"/>
              <a:t>i</a:t>
            </a:r>
            <a:r>
              <a:rPr lang="en-US" dirty="0" smtClean="0"/>
              <a:t>.e. Assess the best way to be aware of the potential effects advertisements could have on you and others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042988" y="171450"/>
            <a:ext cx="7024687" cy="1143000"/>
          </a:xfrm>
        </p:spPr>
        <p:txBody>
          <a:bodyPr/>
          <a:lstStyle/>
          <a:p>
            <a:pPr algn="ctr"/>
            <a:r>
              <a:rPr lang="en-US" smtClean="0"/>
              <a:t>Five Uses of Media</a:t>
            </a:r>
          </a:p>
        </p:txBody>
      </p:sp>
      <p:sp>
        <p:nvSpPr>
          <p:cNvPr id="3" name="Content Placeholder 2"/>
          <p:cNvSpPr>
            <a:spLocks noGrp="1"/>
          </p:cNvSpPr>
          <p:nvPr>
            <p:ph idx="1"/>
          </p:nvPr>
        </p:nvSpPr>
        <p:spPr>
          <a:xfrm>
            <a:off x="776288" y="1363663"/>
            <a:ext cx="7564437" cy="5106987"/>
          </a:xfrm>
        </p:spPr>
        <p:txBody>
          <a:bodyPr rtlCol="0">
            <a:normAutofit/>
          </a:bodyPr>
          <a:lstStyle/>
          <a:p>
            <a:pPr marL="68580" indent="0" fontAlgn="auto">
              <a:spcAft>
                <a:spcPts val="0"/>
              </a:spcAft>
              <a:buFont typeface="Wingdings 2" pitchFamily="18" charset="2"/>
              <a:buNone/>
              <a:defRPr/>
            </a:pPr>
            <a:r>
              <a:rPr lang="en-US" b="1" dirty="0" smtClean="0"/>
              <a:t>Jeffery Arnett identified the five uses of media by adolescents/young adults to be:</a:t>
            </a:r>
          </a:p>
          <a:p>
            <a:pPr marL="68580" indent="0" fontAlgn="auto">
              <a:spcAft>
                <a:spcPts val="0"/>
              </a:spcAft>
              <a:buFont typeface="Wingdings 2" pitchFamily="18" charset="2"/>
              <a:buNone/>
              <a:defRPr/>
            </a:pPr>
            <a:endParaRPr lang="en-US" b="1" dirty="0" smtClean="0"/>
          </a:p>
          <a:p>
            <a:pPr indent="-274320" fontAlgn="auto">
              <a:spcAft>
                <a:spcPts val="0"/>
              </a:spcAft>
              <a:defRPr/>
            </a:pPr>
            <a:r>
              <a:rPr lang="en-US" dirty="0" smtClean="0"/>
              <a:t>Entertainment</a:t>
            </a:r>
          </a:p>
          <a:p>
            <a:pPr indent="-274320" fontAlgn="auto">
              <a:spcAft>
                <a:spcPts val="0"/>
              </a:spcAft>
              <a:defRPr/>
            </a:pPr>
            <a:r>
              <a:rPr lang="en-US" dirty="0" smtClean="0"/>
              <a:t>Identity Formation</a:t>
            </a:r>
          </a:p>
          <a:p>
            <a:pPr indent="-274320" fontAlgn="auto">
              <a:spcAft>
                <a:spcPts val="0"/>
              </a:spcAft>
              <a:defRPr/>
            </a:pPr>
            <a:r>
              <a:rPr lang="en-US" dirty="0" smtClean="0"/>
              <a:t>High Sensation</a:t>
            </a:r>
          </a:p>
          <a:p>
            <a:pPr indent="-274320" fontAlgn="auto">
              <a:spcAft>
                <a:spcPts val="0"/>
              </a:spcAft>
              <a:defRPr/>
            </a:pPr>
            <a:r>
              <a:rPr lang="en-US" dirty="0" smtClean="0"/>
              <a:t>Coping</a:t>
            </a:r>
          </a:p>
          <a:p>
            <a:pPr indent="-274320" fontAlgn="auto">
              <a:spcAft>
                <a:spcPts val="0"/>
              </a:spcAft>
              <a:defRPr/>
            </a:pPr>
            <a:r>
              <a:rPr lang="en-US" dirty="0" smtClean="0"/>
              <a:t>Youth Culture Identification</a:t>
            </a:r>
          </a:p>
          <a:p>
            <a:pPr indent="-274320" fontAlgn="auto">
              <a:spcAft>
                <a:spcPts val="0"/>
              </a:spcAft>
              <a:defRPr/>
            </a:pPr>
            <a:endParaRPr lang="en-US" dirty="0"/>
          </a:p>
          <a:p>
            <a:pPr marL="68580" indent="0" fontAlgn="auto">
              <a:spcAft>
                <a:spcPts val="0"/>
              </a:spcAft>
              <a:buNone/>
              <a:defRPr/>
            </a:pPr>
            <a:endParaRPr lang="en-US" dirty="0"/>
          </a:p>
          <a:p>
            <a:pPr indent="-274320" algn="r" fontAlgn="auto">
              <a:spcAft>
                <a:spcPts val="0"/>
              </a:spcAft>
              <a:defRPr/>
            </a:pPr>
            <a:endParaRPr lang="en-US" dirty="0"/>
          </a:p>
        </p:txBody>
      </p:sp>
      <p:sp>
        <p:nvSpPr>
          <p:cNvPr id="2" name="Rectangle 1"/>
          <p:cNvSpPr/>
          <p:nvPr/>
        </p:nvSpPr>
        <p:spPr>
          <a:xfrm>
            <a:off x="4085772" y="6070540"/>
            <a:ext cx="4572000" cy="400110"/>
          </a:xfrm>
          <a:prstGeom prst="rect">
            <a:avLst/>
          </a:prstGeom>
        </p:spPr>
        <p:txBody>
          <a:bodyPr>
            <a:spAutoFit/>
          </a:bodyPr>
          <a:lstStyle/>
          <a:p>
            <a:pPr marL="68580" lvl="0" algn="r" fontAlgn="auto">
              <a:spcBef>
                <a:spcPct val="20000"/>
              </a:spcBef>
              <a:spcAft>
                <a:spcPts val="0"/>
              </a:spcAft>
              <a:buClr>
                <a:srgbClr val="94C600"/>
              </a:buClr>
              <a:buSzPct val="76000"/>
              <a:defRPr/>
            </a:pPr>
            <a:r>
              <a:rPr lang="en-US" sz="1000" dirty="0">
                <a:solidFill>
                  <a:srgbClr val="3E3D2D"/>
                </a:solidFill>
                <a:latin typeface="Century Gothic"/>
              </a:rPr>
              <a:t>Arnett, Jeffery.  </a:t>
            </a:r>
            <a:r>
              <a:rPr lang="en-US" sz="1000" i="1" dirty="0">
                <a:solidFill>
                  <a:srgbClr val="3E3D2D"/>
                </a:solidFill>
                <a:latin typeface="Century Gothic"/>
              </a:rPr>
              <a:t>Adolescence and Emerging Adulthood: A Cultural Approach.  </a:t>
            </a:r>
            <a:r>
              <a:rPr lang="en-US" sz="1000" dirty="0">
                <a:solidFill>
                  <a:srgbClr val="3E3D2D"/>
                </a:solidFill>
                <a:latin typeface="Century Gothic"/>
              </a:rPr>
              <a:t>New Jersey: Prentice Hall. (2010).  337-343. </a:t>
            </a:r>
            <a:endParaRPr lang="en-US" sz="1000" i="1" dirty="0">
              <a:solidFill>
                <a:srgbClr val="3E3D2D"/>
              </a:solidFill>
              <a:latin typeface="Century Gothic"/>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042988" y="554038"/>
            <a:ext cx="7024687" cy="823912"/>
          </a:xfrm>
        </p:spPr>
        <p:txBody>
          <a:bodyPr/>
          <a:lstStyle/>
          <a:p>
            <a:pPr algn="ctr"/>
            <a:r>
              <a:rPr lang="en-CA" smtClean="0"/>
              <a:t>Entertainment</a:t>
            </a:r>
          </a:p>
        </p:txBody>
      </p:sp>
      <p:sp>
        <p:nvSpPr>
          <p:cNvPr id="20482" name="Content Placeholder 2"/>
          <p:cNvSpPr>
            <a:spLocks noGrp="1"/>
          </p:cNvSpPr>
          <p:nvPr>
            <p:ph idx="1"/>
          </p:nvPr>
        </p:nvSpPr>
        <p:spPr>
          <a:xfrm>
            <a:off x="1042988" y="1401763"/>
            <a:ext cx="6777037" cy="3508375"/>
          </a:xfrm>
        </p:spPr>
        <p:txBody>
          <a:bodyPr/>
          <a:lstStyle/>
          <a:p>
            <a:pPr marL="68263" indent="0">
              <a:buFont typeface="Wingdings 2" pitchFamily="18" charset="2"/>
              <a:buNone/>
            </a:pPr>
            <a:r>
              <a:rPr lang="en-CA" dirty="0" smtClean="0"/>
              <a:t>Music, television shows, movies, magazines, etc. are all used by adolescents (as well as adults and children) for entertainment and recreation.</a:t>
            </a:r>
          </a:p>
        </p:txBody>
      </p:sp>
      <p:sp>
        <p:nvSpPr>
          <p:cNvPr id="20483" name="AutoShape 6" descr="data:image/jpeg;base64,/9j/4AAQSkZJRgABAQAAAQABAAD/2wCEAAkGBhMSERUUExQWFRUWGBgXGBgXGBgYHBoYGB0YGBcXGBcaHCYfFxwjGhcXHy8gIycpLCwsFx4xNTAqNSYrLCkBCQoKDgwOGg8PGikkHyQpLSwsLCosLCwsLCwsLCksLCwsLCwsLCwsLCwsLCwsLCwsLCwsLCwsLCwsLCksLCwsLP/AABEIALsBDQMBIgACEQEDEQH/xAAcAAACAwEBAQEAAAAAAAAAAAAFBgMEBwIBAAj/xABIEAABAwIDBQUFBQQJAwMFAAABAgMRACEEEjEFBkFRYRMicYGRBzKhsdEUQlLB8CNTgpIVFzNicqLS4fFUo7IWGOIINENEg//EABoBAAMBAQEBAAAAAAAAAAAAAAIDBAEABQb/xAAwEQACAgEDAwMBBwQDAAAAAAABAgARAxIhMQQiQRMUUVIyYXGBkbHwBUKh0SMzwf/aAAwDAQACEQMRAD8AWEtFaUqQkmXA2IF82oEa6Uad2WoxGsEklSQmMxSCFTFyCL+Vr1DszaQbStIHeKgUn8KgFJJ8YUY6gUYw+LQkJJzRkSjJYpUAL5p/vEm1/DWvbJeRipRwuEctbVJULj3RMn/KfSpsPshZKRm7qlpFiDBVzANjE68jRBDqCBAVPZhvpFpPO4nwk61Y/pDWEmEqUoAwALEIAA5E68aUcrkcTdIgpGEIsnQzlkiSJIHjV7DMcyIgHXSf+RbW9UnsuaRJgJHTuwAZ14afEVdaeibTMa8rfQU3uI2g7S19kBTmAVbjFvXMflVZ9o9mTIuJ10uevSjLW0z2OQZfG865tI5/rjVJSLcYtE8bAG3lU6ZGujGMBUGPKQRHdFraXsDbnqNOYq9hUns0+AroZdDHhAtaB4H6VbS2Ms6AR6yJ9YPhPGnFyBZECgdhIgkgVWfw5uZ1oohuw0E8h0jlzv6cq9KCFQb2NKOW1JribogHB4NCF5jJVfhbyrpsyubxHGiLDMrT4GodoNd1fga0nacBvJ2cUB94etFcM8VJIkCllGJw/Z6pmPjRjDqCW0qUYSEySeAAkn0rGUNzC4hNGBzAjMOZM2A4kmqZxOBbUpCsUlSj3SlNoJvIM6iDz8KxPeTft/EuLKFqQ0FHIkWhOgmNSRfzpXXilmRJvc63/WtTOX8HaNULP04rZbakZ0OBKRcLK5RE6FZIGaNRQzaOwxJJQMxGtiDyIIsRWC4PbDygGy4oiIHeIgRpy0kRxBNa37Nd41qQcLiCDlu3M2JGaATwMHujmmONAmVl2Y3CZA3EK4PDEXDaQRYxXYZXnzGyQDRxrDtlUrcbbHU3PgmiKdjMFfZ5lElBVJECNLaTT/WRTuYr02MVU40kSEqI5xU+FfChJmCOFS7QZ7E5EftQOKSLdCDpVbCIIQJEG5jxNVqVdbEUwKmjO3VAaTyqitRnKCBarqmya4dwgPAE1woeZhswKhDmVSMqTHG3GrhRYDkKnKEo6TXzKgYim3tBH3wWMIsaKga6VEvCKJGZUgGdKNALnT4VWxDdzQhgNjOqBlvkzCJAMaiqbb/fMiCDEVcU26kkAJIkkSTxqm2yoLOaJJm1OmSR7KBZPxoI+kzajuITQ5KdaBwNVTVO09aaAMkHW3jRptpKkp7wBHOhjSVExA151fSxeONYSK5nDmEMO2BH7QEDhXDjxmJsaqoVGtQ4/EAqRcgceFDoVe4zbJ2l/shxqdIoSqUuNwowokGb0U7UDxijsTKlhJtUxcgSaFoxRLRVmEjh50RIJQCLmxoDU2p8pIMnvDSaKNt5kESBprQ/OsiMmvWibeHMRa4pbsPJhLJGWFD7yY5VHi3iDArzDtZSQdRVbaTukGJIE0jQpGow73qWcKkQDFxXeIbmZFDl5my2UrN1gEHkaLYkmByoGU8iFcoNtIHBPoKDe0/aYZwC0hQC3ClATxKCe+R0gR50c7AEzJFJftbYzpHJKEx5lX5x6VpNqahIoJ3mVsqmagcRe1NuxtggJGcSTwoxsvdFoKJWD0iKauJnqCSF3mbFEUx7u4hx4pSi7rPfbA95SQZKBJkxrAkxNqt7Y3KUlR7GFJOkmI6X1oZsB5zCYtKikSmZBGYEG3eToR0qfNhZIaODGHDbQxb2JU4lRNwZX3oJAMdTe4podx+NjOXSpQEAqSkgDWAmIE9OlR4FY1gJBJI7sC54VPtbHJQjvE8zYmB4DWqsOBGXuE7IxU7Rcb33faf74g6wCcqhyEm08q0/ZT6HmkupOZKk5he/gfDSsm2/gg60VtmcskEpKTbgQaZfY/tjM06w5PchQ6BUg/ED1pJQ4mI8GYx1C492IsnjpNcOMQoECBUq0t81VDi3AdJAA40dGyBFbVvB+LRPrXLSYTUn2hH4h610qqlijOA6eJNQEDnUiiKiKazRZ2nXKWJcyx1MVWwkLXJHA/CrIClCbceFQYNzKTN7037oIkOKc6CqChIFuelEsU4n8Pxoa8smMqYF6WQdViEON5ZwvvGrqXOMXqjglZlGIsKIBqxuK4lDsZtGRPI7s1Hj0pWjQzaPGp1rgedeNvEzbjbrWtxMnWF2enuqIMgWk6Vb7EzIIuONfIFRs4tSpKU2BjXlWTZPhsAme8AZPKiiWoBsByoYziznCFJgxIMzV5BpZG8IcSdCdKspdFraVTwr2YgDjPwq6nD9R60nIy8GEoM7Cpk86pLZCkQasYnHtsplxaU+OvoL0MY362eF5FuLnmE2nwAN+l6Tkyqi1GLjZjctNbNkpMzluASdaLYTCreQClMm+mnrpV/+hkGHGcqzE5XCQP4kiCLc/SuXn1hvKpCmgbHKuRHiuEgeBmljKGFLNKVzIpabaVYOOIGYgk5Y4xGsWk/lWbe0LHLdcaKoylMQAAJQqbcve+NPZwKie4oKMaAiYI0gEi460ib54YpbaJB/ZqKFTqM0AT5gDzo1TyDOV9wDBbmye0blJhQuDceOl642NjMS2Qh1IUIJCgZI6KsJ8alwb5REKgnS01P9tC2lqzAuRlI0IJiRHhXqoBQin5lPH7zMSU5+9yAUfypJ29mzZ1ApmCmRBKTcHwMW6GtA2RshGKxCG0pBJgqMXSge8Z4WsOpFVt6t13MbtN1KRCM6GxdKe6kZbFRAAGUifQGo+ryAbExuNTPWsCHAHZJ7lpNgI4DSrbTEgA963WxHCTRNnYmGZYShtxwmBllYV3Z98uJQGieTYVJF54VDid3XEaOrUi/3Q36EmDfkZ6UPT9VjNKTvG5ENEiUNotDIYBiLzzob7K8Un+kHgLBbaoGnulJojt/GBDKhOg/X5UqezN8jajAGqyU+v/FF1bURUSncJt+Iaih+OWShcAmxo05hlrMAEnkBVV7CpbJDrrLZJkJWu/mADFaHA55itBPAi6++2phUATERF5q3mytp5kAVcTsotyVBJSoylSSFJPgoWqLFNSINNDWNoBBEEqJCzmSSDERU2FQQk2IlRgHlVlrCgAG89TUucEgybUyyBB5MFjB6woioGWYB1N6KpTrQ4EhRHWiK8VBHmUsWL1TdJBgAf81fWmVVBjcMc0iNKNAauYxkmFQApSdLcKIN5Epk3JtRtO5zRVKXvVP/AMjUyN1FAZQtpQm0kjXl3a85mB4P8/SVBYvIylMgReKjxLoTfwphd3Vf0CUQL90i/wAZ+FBsTutiVBXcVraO98BNH6o0zNO8jbxQkTInSapfaFNoWns1G5MiIg1eRsZ5OXtARlM3SofEirn2bMIiQeV/lRFrEyoKw6M7iVZClITck6zRVtELgaRXKdjkXGfwvUgZCElVyY4mk6iTUKpfwYSFA2HWhm9W8TeDbGUhby5yDgkfiVz8OhqcOrCcxCYideGtZRtXaZxD7jijYnKkck8h/D86Sylm5jV2neK2m6+uVqJJvf0nz+AFHd1d1i4vtD3QNCLGeMfWhOycH2jp4JSJV0A/2FOuwN40Ks2DkTY50ADie7Cp0HGrcOBSLqLyZSIf2Q0MJJaASVanU+MmvF7WOKKlLgOtHIqNCnVCwOAINxzqttfb7LaZJSAYuZ4+GtLI2wlGNbUlQUh5vKYmJSowfjHlQ9RhCj1FFGbjctaNGoqI7wNxytQnbSQ+ypF++lQvqFCIPiD+VHnmO7IH5j1BigOJcgq8fmP9hWruJOdolbMxwcbylQC02UlXMW08a9aZW65lEaXMkgeevgJpX3kYjFOZZEqn+a/zo5s7aPZISJiAL9eJ8ZpLdSVGkysLe4ji1vEzs7BvIajtnACXL5+l9EiDAANpnW9IWP3nxOJYDM90GVZe6Vq1zLj37zqKp7RfLuJVeJCR9PnTvsHYreQJUM3650vHiGVtRnFioiixvVjMPdvEPJkzZasp0mUqkKuKKL38UFB0obU7YkqRAMHikHU8xy0puXuSytedWcwAAmRCY5WoFt7dZltpRF1Hj8hFMfowd4IzVK+39rN4zAqxCBkeCh2yAmBClEBSYsBJQLxM0B3B2mjD4wYh3MA2lRTlic5GVOUHU3qLd/GZC8yqyXkFCjyA7wNiJuBbjTHu/uuXgCkJQgGy1QJ69fIGkDE2Qdx2G0YDvtHHGe0l1bZdALRWISifd5rUfvHQDzpDexSlqKlkkm8mmzbuBbab7IKb0mSVAzzskz4E0mqVGl69bpcSqNhAyMeDDuwt7H8Ke6rMg+8hV0keHCnbDbVRjE5mVZCAc7RuoHmn8SfiKy1p0EVZwWNUytLiFEKSZBBinZMIO68xV3zNHGGeWMrOZxfIJnxk6Dzq3j2EsQl1YDkf2aO+of4oOVPmagwO+D2LZCWnEtKHdLaAEKXb3kq5690Xga0IyxNoM35z1njU+NXY9233RWSlhLCkulQQcqgO6lRAzdQrSeh9TVV/KDxzcfHjVR1MipNlvhYCSO8iBPT7tumnpR5UYbjiLRhOmkXqpiWzmOmvOjgbNUcWwM2lMxk1UxquRN7UcBso1ZG3HJMHWPgIoPmr1K6M41PiCGMPMb0vJUlWaYIkcxxHpU7W9LqDrKb9NTNLgVXal2pZwp8Qg7fMaGd+XEkAn8UGeB4EePGpf6wUqGVxAPjB+dIj+ItQzEYmo8+HGoupTjdjNKTvhgSQFstiePZpHqQPlVxza+GS6hJgNPJPZrSErhadW1pWFDiIIjW9ZAX5+NSs4xRSEzocyeh0PrA9K8wsAdpWAZontAxrDeDWpp1RUruZcrQEESo91AIt141jjIjIOcE+d/lRTerHylKZ1v6/8UDL3e8AT8IHzFMRwAJ2mOO6clRI+8SfUwPgmnhzAoSgGCpR4SYE8T84HKkj2eYlJOU65RT1tFCs4gKUgjRCsqp5kwZEaAdZr1cDWgIkuTY1B7OESrKFBYNwrMkQNIJF7Uuby4ENONAAAgr0EfhJNuoFNr5HaoCUuiSArMoKTli9ykEHTSZvSnvligcW2gGSlK1eUoSPUpVRZT2bwUPdGfA7bQUoSTK8okAKJ06A0O3nGZAUhREKBMcxe4j5ihOyNtJYxSCucpA0EzwolvdiW1ftGScqveBrz1yENpqObF5Ey/aTynHEFRlRzAmw91RjTpFSKbvlEkkyJ5mAAK5daSlRVyUY6k6mpNmbRDLyHlAK7NQcCTopSbpB6ZonoDXn5LLShOJf3o2B9k2iphKkrIKNDYKyAlKuRBNFsJtLEIkpUSkCbtZUn/CrNJpZ2btBTmJLq1ZlqczKUdSpcyfUmtE2m0gYfuiVqHwOpr0uk4Jisg4k+0dpPLaQULWjMgHuwNesGPShGF2c8sZl9okxPecDoPQiO75UXwaxlbUjOAAAcwiOms6USViEZFCIPhEzoRV543kxG+0TthbuIW8644mUJKkgWi4MnyzW/wBq4wuPcAsogCiz+10tsqAWMxzDKNZM6+oPLzpfaXbpTMGJTuZpcgUJdxGPWoQohXiJoY7zirTiqrrV4+lV6FXiCGJ5g95zIZjun4GpUYgGvcUkKAHUfGusTu+ptOdolQ/CdY6Hj4UBvmAXCmjJ8PjC2cyeHU36GOFN2yttnFqCVwHI945UJgcCAPAAmTzNZy1i5Ph86YN0cIMTjWmiTlJlUfhTc+unnSMjKFOT4jh3dpje+lSZChB/Wh4+IqphH8joUdCYPnafIwa0neXdhhGH7iMscQSTPO5rPcBs1WJX2bYkjU8EiYk8hNo1PCk4esx5VN7V8xGTp2Qit7jW5sl4fcPqPrQbENkKIIuKddk7plKB9oeUsgCQDkA8TMm3hQjb23GmVhDDDYAnMVhKZPTMJV49anTrLJCi/wANv3jDh8k1EEKqQKqdvEYFaglOIN/wiY4d4FIiirm6yYzNvpcESYFwOoBNW+unkyf025gUGvHFUUGwDwdaPiVD8qhxG7j8EhIUP7qh8JitOVfmYFMXcW7QrEOXojtNhbZhaFJPJQI+dBnF3rzOreXYBJAalwx0qHCtFaghOqiAPOr2PY+zhSSD2nuhRsBzKREnx9Baa8knxLKuLu2sRnetcJt6a/Gaotyokgf8V3iMUkd1OvE/rTwqfZ6CtUDjw+H19KeiaiBBZqjJu3spaChYMHL+dOuC28pNnUkxxFQYDAgNJjURRDsUlN03r3cWIIKEgfJq5lPeDfBlpsrTmJHA8zpc8az7Y2JU+67iHNSQkDgIkwOgEUR3/byttj8aifCBaaD7KXkbbHiT4rIH/iRU3UN/yBfAh4x22IUxcZxOoAj1NE2lSiOFBNp4iHGzwIUPSCPgqjeEMppCqCxjy3aIm7XayOFPK4870ORhXHTDaFrPJCSo+gBo9vVhVdq1lElzujxkAf8AlR5rbj+zobw47Jbasq1KAUSoa90i3n8KidTqNRq1Uz1qULFoUk6ERccCK0hjGoeYCmzBBBi0xxTN443oZj9tK2k4ftWVTilJQhaW20KSSoJ95IGZIBnKqfEa1TVhXcA+WlpugkLHAwo3HiNDVPT5AoNwHU7TQ8KW+xsHS5+EuGOOpyjmKhdAZbJN1GTckxyAnhp6VW2bvCwpAykqVHugGR5VJ2SnSpTgygDup+U16dgjaSEUd4l7TB7S5iwIgCbidagQk8c58z+VFd4GCFpUNCnLPVJNj1gg+FDkuRVOJxpAnFSd552X931E/M16Wul6kB8fnXyjzg/CnWPmZRkWHRmcSNb/ACppSxIvS3slwJek8AY+FHFY+0gQOZreBI8u7SntXYLS5UTkUPvCPiONEPYbs9bm0XFZZS23BXFh3haeZ5eNBX8Yp9xDDILjrighPieQ/PgJp2we9q2sLhAyAyhlzsFlMhXelClLm2YuJSTae8a8jrGGU+mn5y3pgyDU35TSt8y4pj9ikrsTCbkjjAGvlQPdrFtYTZyMQUhBehwqI7xKpgBOpITCQNLk8TS6lfZJdexayUFwrw6MxCne6kwYIKW8xVb7w6ahv6RfxkrdVcqOVIslKRZKUjgIHxrzk6fU2kHbz/qUvlpZd2pvI4+VZcwbJnKohR8SIAJtxmq7eFChmJknibnzoJjnVN8VJiZg6+Wmk+tVBtdUakzxBj8q9FAmLYCSNqfzEfBYwtOeZp52RtpQyuNqvxH5GlTE7EKlTmA8jUOGxKsOoCFTxB0I4R9aEFsJKOO35mnTk3Q7zT9qb5lwgqQluEkBSVFCs1r5wQY17tXtjY9bqO0z9pIiDKgOJHeJzcLmkH7Yl7KpInLOZJIBExfTS2opu3OxoSFoVAKjmEGRfWDx4VQMSEUOIGtgd+Yzp2qsd11tDjZEKQpKYI8hY9RQj7BsjPmcafQOSHcyfCCAoDzr3eLaHZtk9KS8PgV4kFxeJbbRewGZVuFyBfoTUnUY0G1SjE3kmPWw9mYJDpXh2nHU8C8qCOYARFvHWofaFsx3FIChZKJhAiBOsGJjpV7dVH7JPgKPYtsKSQdCKYvS4qFiA2ZgdjPzeWIJFO24mxgrM6dElKfUG/kBQvbOxCy44mLBdj0P/KT50x7gPkBxP3VyYPJBAn+XNWdL0/ffxCzv2bRraRGYVMkSIroJm/G4PiLfMGo8U6UJIEFUTBMAcio6gfGxr0eJIATtFvfLZRfagag93xt+U0i4W+b+IeECQPKK2JrCKMZoISJUoRBJ5RxI4cJrOtsbK7HFKH3VwsQI94qBHpAqPqVDUwlGHtsEwdtzDktpWNUwryIv/wCNFdhYsLb+dTYMpWjIR77SiDyKTI+E+tL27z+R/syYBJHz+lTVoYH5jVOoERm2rhszSHAO8w4l22pQPf8AQd7+GqbrCnl4oAFbnaIcQBclCsp+WbWmzZzSVSAkqA5ceBFJu0XvszrrKEBCeAEiQRYnmY50/Fj1sVH88QHahcH4fBsnFKacWoa2RAlSbZc/C41AOltaOAKVicyzmKgAZvZNgJNzAjW543pMxTWZRVoo3mrOG26+3Gbvgev831om6UYzYEIZSw5mmYfZoBzItxtV55MJPOKVdhb4sKEFwtqHBcAHwVofhXG09+GUBQSe1UdAk281aek0YoRdGFWm097OApBPeSdDy0uDrBFxS3gcJ9odW2xlCgVwl0kApTyWLT0PqKCvbbxDp1yIP3RI9Tqanw+0FIHdASrgoSCByEGKeuAsLG0E5CsMu4VTCgnEsLam4WO8hQ4lKoAVHIGosawmJSQpJ0I0+oNGNge0J1EIc7wNjxCuHeSbHxohtLauylyFoLazqWBlE9U+6fn1oBjyIaYX+EMZlMUNlJTnUVe6lMmec2n41DtPagdOVJ7vIamut4tj9iEuNOdrh12CwMpBH3XEScp9QY52AXtgmVDX6zSs/U121t5iRhttVwvudgcU5jkHC2cbJXmNgkJHeUoxaxjqSBWmbtbqu4hw4vGtylR7UswAFuISB2ikiBClDNlIuRJsbp/s83iRh0qOqnFXA/CkGBa9yT6eFPm294H1YdPZodHaCTlQswnSLC3hXhnLTlUHPmeiB220XN68T9rfz6GIn0gAdB+VS4RAQkSLaSDx6jUVR2Vgi2CXMwJv3gRHkb+NeY7HpnuxXu41AUECp5rXZBMj2gA4tKdSVQfAQT8B8a7b3bZGiB8/nVTYrudxS+A7qfzP650dC6swp26j5k+RrNREwG00OGPdPI8+lfbV2WlxPJXA0aZ3ZwpPfSEjpI+VG8LujgYtilo6EpUPiJ+NKY9unIL/AABhgb6kNTKm1raXE5VDQ/rWjY3gBR3u6tN7ceoPCm3bPs2YdTLeOZBF5WlSfikn5UjbQ2B2KwgvMviJzMqUoaxBKkiDbQV5ijImT08e4P8AiW2rLqfYiWsVthzEQXDKU2A4E8zGv64UIaWVPoBP3h86utXMcBVEd3Ep/wASfnVfVrWMH74rCbcibhu+IQPCjTiqBbvudwUYePdNNEF+ZmftCUe1CkCQdeRKQJHlFQbu7TQhaCDAUFAg694KF/M1xtbEBxxSX3UpQhS8qWwpaiZNyJCUkQBc2JFoM0v7TRhgQltTylECJS2dbAQlcg204ZgPu95YzrgLNd3tUKvUAWP7G83eUE3zR5E2P19aNYbCF4ZpOUGTzURz5DoKTdhbELSIUbi8/rlR/Zm1ywvmDrejVmYWYRUDiMvapQiVd1IHdTpp948gKzzb2OGIxRLZlKBGbhaePKST5CmrebGtnDqzOpT2vdzEKUL3IAAJMJBjqoaa0gubFaKsoxTWYqNsrqRPIANxE/CNOGOAdiaigwBhZkIDedJsgFM9NAaVNgtBzFKWfdRmX+Q+dFMfiVNYVSFEElR7ySClQNwUkWj6cK43BwoWVT95SR5JufiQKRn0l1RfxjsV0WMetlqKTBsYnle1AN+8NmyPgzJyk+MkT4GR50Y/ptCUqeVYSUgGxIBATlBHem5kG0AcaobxoK2Fi1hmMdDIH65U/GulwwMwvqBBiNXQFddmQAYMHjw9a8Ar1wJLcicw4Oor1rDJTw86u7Nwgdc7PMEmJv8AKreE2KXG3QkEutqNjawPugc4uOfpU75MSvXmNCuRBldTVr7BDCXST3llMRYASLngZGlVapUhhYiTtzPAr512quIr7N8KMbTOYQwO0ShKkFKVpJCsqpiRcggEWIEHy4gGttwmK2QlCVIw2G7wCu6ygkSAYJykzWCtafGtA3ddzYdu+gKf5SQPhFQdX0qZaYw0ysmwmjI31w7YhtEDkhsp/ICvHPaEODaz45R+dJqRXeWoh0OEeIR6h4zP78lYgsyP7yk/Q0u41xpwz9nQnwP/AMa8Sma8CKcmDGn2RAOVm5lL7GkaJCfA/QVEvB9PjRFSa5UKfFwPkr3J1r7tBUkiinQDvO5ka194x9aVVkAEeVG98cb+0Sk6JAJHVR+ifjQFJkyaTfcY0DtEsYVFDNorh8HkQfjRVmg21ffnpSeuFYPzjOn/AOybPu+73BR5xyUHwpK3VxmZpB6Cm5C+7XIbAMPIN5j+28T2OJeIbTIWqVKzEnNfQEcFEUP2fjgHUu5EwlSbARJsT8bxwtVzfVvNjlJSJKstupAH5Ucf2J2OzlJSkFXdJJHUSofrSoshd3KjhY9dIUH5jTh8W2+gKbIiNeKfEc+lJu0NqK7XI3CkkkSZkxqRwNr0GZQ82jtLtFZIAlSSoAd4wPuiQL+VRsPEJhRjIFEKAEwqQetiRaqFykjdYrRR5hJ/epa05OybKBpnzKIB1hRUIGkxFVXMWCmewbyE2hSwZ/mtx15VUZwxUDlEAA68BbjqfPjNfLXKU8O8LTx4mItbj41wyvyf2EZ6SzjH4kFsJTIAmxufM8fGjG4mPS2HidUoUpPjBP5Cg2Mw5SgGOY1m8xrVvYOzsWQexw63AsZTDaiCNbKi3jNSEEZS7bTQRoqM238YicEwL99C18oRb6+ld727RGXKjRcT4Jv8zXv/AKC2k/iEvJwyWgkAJS44kjiTImbyeFH/AOqPHPR2rzCACSAMyozagWFrc6fg6jEHJZhEZGWqBivu04FJKTfIZy3ulWul4BH+ajCdmsqAKm+6DK4SRlTI++q/E6HlRTC+xpaFBRxcEfha+q70ZZ9nwQZDx8AkRPGxJtwiapb+p9Nf2v8ABkZMzt7BpZccZKYJhxlY1BMgJJN4lKk8jrR/ZywO9xVGbx0B/KjG3NwA4pCg6UlAjSZTMhJ00PGl7GtHDuZFGeoEET0kyDUi9TiyOdJv8jKUyBgBLGN2em8D3jmjhPOOdLe28QkJQ0NR3lRzIGVJ5kCT/F4w3MKC09aSN4dmKZeKvuLMg8ibketen0zBWoznGoQa4bVGm/6+Fcvai/WrezsC4+rI0grVlKsqfeISJOUaqMDQXq0sLNxYG08RTlue7LShyWfQgf70mpSbzIixtoeR5Uf3TxQS4pB1UAR/DP5GiybrEsI5g17miqwer77SOY+FR1BlxDldKVQ8Y0fq9fHGDmfQ/SuqbLpXUTjmkfSqC8aOvpUJ2iOvw+tdU64PRjJOo9R9anGJPjQ4bDTOqvX61R21hEMtkhSsxsNPpXMSoLGco1GhBO2MV2uJWeCYHmBHzmogKhZaygcSdes/SrGXlSsINWeeZS5HA4koNqD7VN0+FFAq1C9pp0oOuF4DC6fZ467jYyWgOVvSnxWLCGlKUYAF6yjcbFQsp6g/lTg7jS+oCf2aT3Rzj7xqTp8l4xKMi2ZS2ZsntX14hwXUe6Pwp4edMylBIqoHMotQTebbBbaISe8q3hOpqpECAk/iZO7aiAIube2ocRipnuIORPibHpJPPgKp5xlkGSQMw4AX+lVBYg2EERxuI+mvWvcc8BMaFUi/KIPxNQtkoEmVhANhJAoRHlbprf3VaTodeNOe7+6DS4D2cxqj3Rbpr8eNIuCxKcwJnjJ161oO5W0isSomZOvKYHwrzuszt6doa/CZlBA2mjbG2Fh20pCGUCIiQCR5m9MSDQTZy5Aoug6V4octuxs/fPOMshVWkL5Xqi2sVOnFZdDwiqsZo3BBnj0gwQfSq6zUjuLkyarOP1zGzANStitKzTffBpU8Fdt2aynKlJEhR1uSRlg+s1o+JxFqyT2j41JxCRrCTp1P+1ej/TFDZwDxv+03HeraebI20pKg0+ktLIOVR91UcjRXFhLiSlcEEVnqlKcKUIzFQPcABJzHkkazWjbu7DcShKsWIVwaSRPis3Cf8Ik840r3WQhtI3+JaSFGowBhNwnXnQBZuff1JHEJSPeV8OZFansLdbA4VWZkFDhAAVm7RSbQYUQUoJBIMc+FcYfDuqT3EZU6fhHgVGM1dMtFNi6EkcE5ifKwB9a7IC4ot+n/ALE+ofjaHNoFOSO44km6XYcB1n3xre9ImK3MaU4p3CpyOQf2AulWhPZSZQYnuEkHhGhYcRirQCSOagPyql2w0BjrxrMOEoNjv/OYLZL28RSxGGfbVlUyUkcFQk/GuS2/wSPAq+k01bY2it1SSs/dEenxvNUxFVISVBPMUQL2gL7M+fwjzP0r5ez3uOX40czivFOCiuZUAq2Q7+Men+9RK2M5+Mfy/wC9H1LqFa71syoCRi/OlTbOKUt4hQKQjgQQeljzortTHFlI7NRCybEagcYPDlR3Y+1WtqtJwuKMYpAIYeOqhrkPNXQ63iDrL1DWQp4HMowihqiODNSNp5VJtTZrmHcU26kpUOYMED7yeYPOoUqgdapQg7zWE+dVwqc7HQptKnlqQlclGRKVmEnKokFSYE6XvQ3EvkQBdRsKO7fe/bBAgBlCGrCBKAM5gc15jSMrrkJx/rDAKANBn9HKwmIRCgttwEtuJkBadNDdKgRBSbg017PMJHhQPCPBaCw4YQpQUhX7t0WSv/CdFDiL6pFWHduFtJQUFLqTlUk8CNTPEfORUmLCMLkePEc2XWv3wvjtqhAJJigmA2Ycc4VFasqYsBaP8ZkDwg+FCcXiFPe/foLfKiuzN4FtNpRH7MTZJykzzIF/1NUsS5o/Zik7N/MZ9n7lYVo95RcUbRP5ACNONAd8dz0pXnaOUH7pvpr1FFm952HUALK28twlIgH+IH8q7x21G3UpSkpHMSJjrRN06ZF0niD6zKbmbJayKBkGKbd2NqukKFsiBmGgImAepFhalvbcJcUARrVPDPXgqy9f9q8DIgQtiPEv+2lzdtk7fSUgjXl86NI2pPHwrEsJtsspSc6VZpskzEc+IoyxvyANa8v2xQ0Z5uTE3ia4naA5119vHOssRvmoiQLda6/9VvK90TxtcDxIqhemyNwJMVImnq2iOdVn9rAcazc7cfVxA9PrQrH7XfzZZNxraPWqh/TM9XUBe40DHzbG86UCxk8AKR07CxGOeUpIhM95ZshIEaq0J6C5ohsfd7Mc+IUqInLMKVx/gT8T01pywyUuNpQ33cggNg90j+6PxfPx19jpOhPTAs3J8+AI1CFO0rbtbDweDSbLecNlLEIHUAzmCegieM0wI26hH9kwhPXU+pBIoAVxb9f7V92kCLV6B6ZTzZ/Od6rQtidqrcMqPhN46TVVWL4VUJJ1tXaXRwH6/KjGNVGwg6ieZMpyfCo1G2sfSo1PgWFRYhcJk2mAJN5OkT8K6qmz7HPQoACRE8NCVEceUVCH+lTPPSqeibfwiwqMumhA2mzjtSOFcKeP4TUhergvVsyRKdPI1Et6eBqRbtRqcrZ0YsR7HcC64oHF4gkZhYNkSnLmA7kk94Cqo9jmz0kEYvFJNimA2DolQI7loC0meHka2HsU5s2UZucCfXWvDh0xGVMcoHSvkTnyE2TPcGNQKAiDt7drB4xlCH33lKbsHcqQqRqSMuW4gmBBlJ1oCv2O4AZZxOJ7wBFm+P8ADr0H5Gta+yI/An+UdTy5k+pr37Gj8KbgDQRA0EafoUS9TlUUGmemvxMownsZwCHW3vtGJJStJCVJbiQErEgJ0ggmunvZFs/OrNjXsxUQf7Ocx1HuazNq1Y4VH4RchVxNwAAb6WA9K++zpmcqZmdBrz8etYOoyAkg8zSinkTKh7H9n5QoYx4iSAR2dyLke5yvXWO9lWz3UpUcY9KUhMgIlQHugyjUDu+QrUhhkfgT/KOo+RPqa5+xN/u0cPup69Op9a09VmPLTBiQeJk6fY3s4/8A7mI0BmEaH/8An5+F9K7Z9jOzyQBjH+8QACECSZI1RyH6kVqowLYEBCY5ZRzn53r37Ij8Cf5R16dT6mu9zl+ozvTX4mUf1N7OSP8A7x+D/dRfw/Z8oPgQeIm6n2CYQgEYrEEG4/suP8FaUMIj8Cf5R1PLmT6mrCRau9zl+ozvTT4mUO//AE7YNWuIxHo1/oqP/wBt+C/6nEf9v/RWuV9SWcsbMMADiZH/AO2/Bf8AU4j/ALf+ivv/AG4YP/qcR/2/9Fa5X1DNmZ4H2DYJuxcccFrLDevkkT59KIu+yZhVu2dAGiQGwBHTLB86e6+qhOqyp9lqiXwY3+0IiO+yTDKH9o4DzGQfDLFc4b2QYZBntXSbQTkMRxAy69afa+o/e5/qMD2uEf2xWY9nuHSPvKPEqg/DT4VIrchvRLi0D+6ltPxCZplr6h93mPLGH6GP4io77PmlGe0cnj7tzpOmteD2ds/vHP8AL9KbK+ove5/qMz2+L4imr2eNH/8AK5/k/wBNcn2cs8HXB/Kfypur6u97n+ozvb4/iJ/9WzX75z0R9K4f9mbKsv7VwBJkABGsRy4Sac6+rD1mc/3Gd7fH8RM/qza/fO/5PpXn9WTP75z0R9KdK+rfe5/qM72+P4iWfZgz++d9EfSuT7Lmf3zvoj/TTtX1d73P9Rne3x/ERz7Kmf3zvoj/AE1yr2UM/v3fRH0p6rw13vc/1Gd7fH8T/9k="/>
          <p:cNvSpPr>
            <a:spLocks noChangeAspect="1" noChangeArrowheads="1"/>
          </p:cNvSpPr>
          <p:nvPr/>
        </p:nvSpPr>
        <p:spPr bwMode="auto">
          <a:xfrm>
            <a:off x="63500" y="-157163"/>
            <a:ext cx="304800" cy="304801"/>
          </a:xfrm>
          <a:prstGeom prst="rect">
            <a:avLst/>
          </a:prstGeom>
          <a:noFill/>
          <a:ln w="9525">
            <a:noFill/>
            <a:miter lim="800000"/>
            <a:headEnd/>
            <a:tailEnd/>
          </a:ln>
        </p:spPr>
        <p:txBody>
          <a:bodyPr/>
          <a:lstStyle/>
          <a:p>
            <a:endParaRPr lang="en-CA">
              <a:latin typeface="Century Gothic" pitchFamily="34" charset="0"/>
            </a:endParaRPr>
          </a:p>
        </p:txBody>
      </p:sp>
      <p:sp>
        <p:nvSpPr>
          <p:cNvPr id="20484" name="AutoShape 8" descr="data:image/jpeg;base64,/9j/4AAQSkZJRgABAQAAAQABAAD/2wCEAAkGBhMSERUUExQWFRUWGBgXGBgXGBgYHBoYGB0YGBcXGBcaHCYfFxwjGhcXHy8gIycpLCwsFx4xNTAqNSYrLCkBCQoKDgwOGg8PGikkHyQpLSwsLCosLCwsLCwsLCksLCwsLCwsLCwsLCwsLCwsLCwsLCwsLCwsLCwsLCksLCwsLP/AABEIALsBDQMBIgACEQEDEQH/xAAcAAACAwEBAQEAAAAAAAAAAAAFBgMEBwIBAAj/xABIEAABAwIDBQUFBQQJAwMFAAABAgMRACEEEjEFBkFRYRMicYGRBzKhsdEUQlLB8CNTgpIVFzNicqLS4fFUo7IWGOIINENEg//EABoBAAMBAQEBAAAAAAAAAAAAAAIDBAEABQb/xAAwEQACAgEDAwMBBwQDAAAAAAABAgARAxIhMQQiQRMUUVIyYXGBkbHwBUKh0SMzwf/aAAwDAQACEQMRAD8AWEtFaUqQkmXA2IF82oEa6Uad2WoxGsEklSQmMxSCFTFyCL+Vr1DszaQbStIHeKgUn8KgFJJ8YUY6gUYw+LQkJJzRkSjJYpUAL5p/vEm1/DWvbJeRipRwuEctbVJULj3RMn/KfSpsPshZKRm7qlpFiDBVzANjE68jRBDqCBAVPZhvpFpPO4nwk61Y/pDWEmEqUoAwALEIAA5E68aUcrkcTdIgpGEIsnQzlkiSJIHjV7DMcyIgHXSf+RbW9UnsuaRJgJHTuwAZ14afEVdaeibTMa8rfQU3uI2g7S19kBTmAVbjFvXMflVZ9o9mTIuJ10uevSjLW0z2OQZfG865tI5/rjVJSLcYtE8bAG3lU6ZGujGMBUGPKQRHdFraXsDbnqNOYq9hUns0+AroZdDHhAtaB4H6VbS2Ms6AR6yJ9YPhPGnFyBZECgdhIgkgVWfw5uZ1oohuw0E8h0jlzv6cq9KCFQb2NKOW1JribogHB4NCF5jJVfhbyrpsyubxHGiLDMrT4GodoNd1fga0nacBvJ2cUB94etFcM8VJIkCllGJw/Z6pmPjRjDqCW0qUYSEySeAAkn0rGUNzC4hNGBzAjMOZM2A4kmqZxOBbUpCsUlSj3SlNoJvIM6iDz8KxPeTft/EuLKFqQ0FHIkWhOgmNSRfzpXXilmRJvc63/WtTOX8HaNULP04rZbakZ0OBKRcLK5RE6FZIGaNRQzaOwxJJQMxGtiDyIIsRWC4PbDygGy4oiIHeIgRpy0kRxBNa37Nd41qQcLiCDlu3M2JGaATwMHujmmONAmVl2Y3CZA3EK4PDEXDaQRYxXYZXnzGyQDRxrDtlUrcbbHU3PgmiKdjMFfZ5lElBVJECNLaTT/WRTuYr02MVU40kSEqI5xU+FfChJmCOFS7QZ7E5EftQOKSLdCDpVbCIIQJEG5jxNVqVdbEUwKmjO3VAaTyqitRnKCBarqmya4dwgPAE1woeZhswKhDmVSMqTHG3GrhRYDkKnKEo6TXzKgYim3tBH3wWMIsaKga6VEvCKJGZUgGdKNALnT4VWxDdzQhgNjOqBlvkzCJAMaiqbb/fMiCDEVcU26kkAJIkkSTxqm2yoLOaJJm1OmSR7KBZPxoI+kzajuITQ5KdaBwNVTVO09aaAMkHW3jRptpKkp7wBHOhjSVExA151fSxeONYSK5nDmEMO2BH7QEDhXDjxmJsaqoVGtQ4/EAqRcgceFDoVe4zbJ2l/shxqdIoSqUuNwowokGb0U7UDxijsTKlhJtUxcgSaFoxRLRVmEjh50RIJQCLmxoDU2p8pIMnvDSaKNt5kESBprQ/OsiMmvWibeHMRa4pbsPJhLJGWFD7yY5VHi3iDArzDtZSQdRVbaTukGJIE0jQpGow73qWcKkQDFxXeIbmZFDl5my2UrN1gEHkaLYkmByoGU8iFcoNtIHBPoKDe0/aYZwC0hQC3ClATxKCe+R0gR50c7AEzJFJftbYzpHJKEx5lX5x6VpNqahIoJ3mVsqmagcRe1NuxtggJGcSTwoxsvdFoKJWD0iKauJnqCSF3mbFEUx7u4hx4pSi7rPfbA95SQZKBJkxrAkxNqt7Y3KUlR7GFJOkmI6X1oZsB5zCYtKikSmZBGYEG3eToR0qfNhZIaODGHDbQxb2JU4lRNwZX3oJAMdTe4podx+NjOXSpQEAqSkgDWAmIE9OlR4FY1gJBJI7sC54VPtbHJQjvE8zYmB4DWqsOBGXuE7IxU7Rcb33faf74g6wCcqhyEm08q0/ZT6HmkupOZKk5he/gfDSsm2/gg60VtmcskEpKTbgQaZfY/tjM06w5PchQ6BUg/ED1pJQ4mI8GYx1C492IsnjpNcOMQoECBUq0t81VDi3AdJAA40dGyBFbVvB+LRPrXLSYTUn2hH4h610qqlijOA6eJNQEDnUiiKiKazRZ2nXKWJcyx1MVWwkLXJHA/CrIClCbceFQYNzKTN7037oIkOKc6CqChIFuelEsU4n8Pxoa8smMqYF6WQdViEON5ZwvvGrqXOMXqjglZlGIsKIBqxuK4lDsZtGRPI7s1Hj0pWjQzaPGp1rgedeNvEzbjbrWtxMnWF2enuqIMgWk6Vb7EzIIuONfIFRs4tSpKU2BjXlWTZPhsAme8AZPKiiWoBsByoYziznCFJgxIMzV5BpZG8IcSdCdKspdFraVTwr2YgDjPwq6nD9R60nIy8GEoM7Cpk86pLZCkQasYnHtsplxaU+OvoL0MY362eF5FuLnmE2nwAN+l6Tkyqi1GLjZjctNbNkpMzluASdaLYTCreQClMm+mnrpV/+hkGHGcqzE5XCQP4kiCLc/SuXn1hvKpCmgbHKuRHiuEgeBmljKGFLNKVzIpabaVYOOIGYgk5Y4xGsWk/lWbe0LHLdcaKoylMQAAJQqbcve+NPZwKie4oKMaAiYI0gEi460ib54YpbaJB/ZqKFTqM0AT5gDzo1TyDOV9wDBbmye0blJhQuDceOl642NjMS2Qh1IUIJCgZI6KsJ8alwb5REKgnS01P9tC2lqzAuRlI0IJiRHhXqoBQin5lPH7zMSU5+9yAUfypJ29mzZ1ApmCmRBKTcHwMW6GtA2RshGKxCG0pBJgqMXSge8Z4WsOpFVt6t13MbtN1KRCM6GxdKe6kZbFRAAGUifQGo+ryAbExuNTPWsCHAHZJ7lpNgI4DSrbTEgA963WxHCTRNnYmGZYShtxwmBllYV3Z98uJQGieTYVJF54VDid3XEaOrUi/3Q36EmDfkZ6UPT9VjNKTvG5ENEiUNotDIYBiLzzob7K8Un+kHgLBbaoGnulJojt/GBDKhOg/X5UqezN8jajAGqyU+v/FF1bURUSncJt+Iaih+OWShcAmxo05hlrMAEnkBVV7CpbJDrrLZJkJWu/mADFaHA55itBPAi6++2phUATERF5q3mytp5kAVcTsotyVBJSoylSSFJPgoWqLFNSINNDWNoBBEEqJCzmSSDERU2FQQk2IlRgHlVlrCgAG89TUucEgybUyyBB5MFjB6woioGWYB1N6KpTrQ4EhRHWiK8VBHmUsWL1TdJBgAf81fWmVVBjcMc0iNKNAauYxkmFQApSdLcKIN5Epk3JtRtO5zRVKXvVP/AMjUyN1FAZQtpQm0kjXl3a85mB4P8/SVBYvIylMgReKjxLoTfwphd3Vf0CUQL90i/wAZ+FBsTutiVBXcVraO98BNH6o0zNO8jbxQkTInSapfaFNoWns1G5MiIg1eRsZ5OXtARlM3SofEirn2bMIiQeV/lRFrEyoKw6M7iVZClITck6zRVtELgaRXKdjkXGfwvUgZCElVyY4mk6iTUKpfwYSFA2HWhm9W8TeDbGUhby5yDgkfiVz8OhqcOrCcxCYideGtZRtXaZxD7jijYnKkck8h/D86Sylm5jV2neK2m6+uVqJJvf0nz+AFHd1d1i4vtD3QNCLGeMfWhOycH2jp4JSJV0A/2FOuwN40Ks2DkTY50ADie7Cp0HGrcOBSLqLyZSIf2Q0MJJaASVanU+MmvF7WOKKlLgOtHIqNCnVCwOAINxzqttfb7LaZJSAYuZ4+GtLI2wlGNbUlQUh5vKYmJSowfjHlQ9RhCj1FFGbjctaNGoqI7wNxytQnbSQ+ypF++lQvqFCIPiD+VHnmO7IH5j1BigOJcgq8fmP9hWruJOdolbMxwcbylQC02UlXMW08a9aZW65lEaXMkgeevgJpX3kYjFOZZEqn+a/zo5s7aPZISJiAL9eJ8ZpLdSVGkysLe4ji1vEzs7BvIajtnACXL5+l9EiDAANpnW9IWP3nxOJYDM90GVZe6Vq1zLj37zqKp7RfLuJVeJCR9PnTvsHYreQJUM3650vHiGVtRnFioiixvVjMPdvEPJkzZasp0mUqkKuKKL38UFB0obU7YkqRAMHikHU8xy0puXuSytedWcwAAmRCY5WoFt7dZltpRF1Hj8hFMfowd4IzVK+39rN4zAqxCBkeCh2yAmBClEBSYsBJQLxM0B3B2mjD4wYh3MA2lRTlic5GVOUHU3qLd/GZC8yqyXkFCjyA7wNiJuBbjTHu/uuXgCkJQgGy1QJ69fIGkDE2Qdx2G0YDvtHHGe0l1bZdALRWISifd5rUfvHQDzpDexSlqKlkkm8mmzbuBbab7IKb0mSVAzzskz4E0mqVGl69bpcSqNhAyMeDDuwt7H8Ke6rMg+8hV0keHCnbDbVRjE5mVZCAc7RuoHmn8SfiKy1p0EVZwWNUytLiFEKSZBBinZMIO68xV3zNHGGeWMrOZxfIJnxk6Dzq3j2EsQl1YDkf2aO+of4oOVPmagwO+D2LZCWnEtKHdLaAEKXb3kq5690Xga0IyxNoM35z1njU+NXY9233RWSlhLCkulQQcqgO6lRAzdQrSeh9TVV/KDxzcfHjVR1MipNlvhYCSO8iBPT7tumnpR5UYbjiLRhOmkXqpiWzmOmvOjgbNUcWwM2lMxk1UxquRN7UcBso1ZG3HJMHWPgIoPmr1K6M41PiCGMPMb0vJUlWaYIkcxxHpU7W9LqDrKb9NTNLgVXal2pZwp8Qg7fMaGd+XEkAn8UGeB4EePGpf6wUqGVxAPjB+dIj+ItQzEYmo8+HGoupTjdjNKTvhgSQFstiePZpHqQPlVxza+GS6hJgNPJPZrSErhadW1pWFDiIIjW9ZAX5+NSs4xRSEzocyeh0PrA9K8wsAdpWAZontAxrDeDWpp1RUruZcrQEESo91AIt141jjIjIOcE+d/lRTerHylKZ1v6/8UDL3e8AT8IHzFMRwAJ2mOO6clRI+8SfUwPgmnhzAoSgGCpR4SYE8T84HKkj2eYlJOU65RT1tFCs4gKUgjRCsqp5kwZEaAdZr1cDWgIkuTY1B7OESrKFBYNwrMkQNIJF7Uuby4ENONAAAgr0EfhJNuoFNr5HaoCUuiSArMoKTli9ykEHTSZvSnvligcW2gGSlK1eUoSPUpVRZT2bwUPdGfA7bQUoSTK8okAKJ06A0O3nGZAUhREKBMcxe4j5ihOyNtJYxSCucpA0EzwolvdiW1ftGScqveBrz1yENpqObF5Ey/aTynHEFRlRzAmw91RjTpFSKbvlEkkyJ5mAAK5daSlRVyUY6k6mpNmbRDLyHlAK7NQcCTopSbpB6ZonoDXn5LLShOJf3o2B9k2iphKkrIKNDYKyAlKuRBNFsJtLEIkpUSkCbtZUn/CrNJpZ2btBTmJLq1ZlqczKUdSpcyfUmtE2m0gYfuiVqHwOpr0uk4Jisg4k+0dpPLaQULWjMgHuwNesGPShGF2c8sZl9okxPecDoPQiO75UXwaxlbUjOAAAcwiOms6USViEZFCIPhEzoRV543kxG+0TthbuIW8644mUJKkgWi4MnyzW/wBq4wuPcAsogCiz+10tsqAWMxzDKNZM6+oPLzpfaXbpTMGJTuZpcgUJdxGPWoQohXiJoY7zirTiqrrV4+lV6FXiCGJ5g95zIZjun4GpUYgGvcUkKAHUfGusTu+ptOdolQ/CdY6Hj4UBvmAXCmjJ8PjC2cyeHU36GOFN2yttnFqCVwHI945UJgcCAPAAmTzNZy1i5Ph86YN0cIMTjWmiTlJlUfhTc+unnSMjKFOT4jh3dpje+lSZChB/Wh4+IqphH8joUdCYPnafIwa0neXdhhGH7iMscQSTPO5rPcBs1WJX2bYkjU8EiYk8hNo1PCk4esx5VN7V8xGTp2Qit7jW5sl4fcPqPrQbENkKIIuKddk7plKB9oeUsgCQDkA8TMm3hQjb23GmVhDDDYAnMVhKZPTMJV49anTrLJCi/wANv3jDh8k1EEKqQKqdvEYFaglOIN/wiY4d4FIiirm6yYzNvpcESYFwOoBNW+unkyf025gUGvHFUUGwDwdaPiVD8qhxG7j8EhIUP7qh8JitOVfmYFMXcW7QrEOXojtNhbZhaFJPJQI+dBnF3rzOreXYBJAalwx0qHCtFaghOqiAPOr2PY+zhSSD2nuhRsBzKREnx9Baa8knxLKuLu2sRnetcJt6a/Gaotyokgf8V3iMUkd1OvE/rTwqfZ6CtUDjw+H19KeiaiBBZqjJu3spaChYMHL+dOuC28pNnUkxxFQYDAgNJjURRDsUlN03r3cWIIKEgfJq5lPeDfBlpsrTmJHA8zpc8az7Y2JU+67iHNSQkDgIkwOgEUR3/byttj8aifCBaaD7KXkbbHiT4rIH/iRU3UN/yBfAh4x22IUxcZxOoAj1NE2lSiOFBNp4iHGzwIUPSCPgqjeEMppCqCxjy3aIm7XayOFPK4870ORhXHTDaFrPJCSo+gBo9vVhVdq1lElzujxkAf8AlR5rbj+zobw47Jbasq1KAUSoa90i3n8KidTqNRq1Uz1qULFoUk6ERccCK0hjGoeYCmzBBBi0xxTN443oZj9tK2k4ftWVTilJQhaW20KSSoJ95IGZIBnKqfEa1TVhXcA+WlpugkLHAwo3HiNDVPT5AoNwHU7TQ8KW+xsHS5+EuGOOpyjmKhdAZbJN1GTckxyAnhp6VW2bvCwpAykqVHugGR5VJ2SnSpTgygDup+U16dgjaSEUd4l7TB7S5iwIgCbidagQk8c58z+VFd4GCFpUNCnLPVJNj1gg+FDkuRVOJxpAnFSd552X931E/M16Wul6kB8fnXyjzg/CnWPmZRkWHRmcSNb/ACppSxIvS3slwJek8AY+FHFY+0gQOZreBI8u7SntXYLS5UTkUPvCPiONEPYbs9bm0XFZZS23BXFh3haeZ5eNBX8Yp9xDDILjrighPieQ/PgJp2we9q2sLhAyAyhlzsFlMhXelClLm2YuJSTae8a8jrGGU+mn5y3pgyDU35TSt8y4pj9ikrsTCbkjjAGvlQPdrFtYTZyMQUhBehwqI7xKpgBOpITCQNLk8TS6lfZJdexayUFwrw6MxCne6kwYIKW8xVb7w6ahv6RfxkrdVcqOVIslKRZKUjgIHxrzk6fU2kHbz/qUvlpZd2pvI4+VZcwbJnKohR8SIAJtxmq7eFChmJknibnzoJjnVN8VJiZg6+Wmk+tVBtdUakzxBj8q9FAmLYCSNqfzEfBYwtOeZp52RtpQyuNqvxH5GlTE7EKlTmA8jUOGxKsOoCFTxB0I4R9aEFsJKOO35mnTk3Q7zT9qb5lwgqQluEkBSVFCs1r5wQY17tXtjY9bqO0z9pIiDKgOJHeJzcLmkH7Yl7KpInLOZJIBExfTS2opu3OxoSFoVAKjmEGRfWDx4VQMSEUOIGtgd+Yzp2qsd11tDjZEKQpKYI8hY9RQj7BsjPmcafQOSHcyfCCAoDzr3eLaHZtk9KS8PgV4kFxeJbbRewGZVuFyBfoTUnUY0G1SjE3kmPWw9mYJDpXh2nHU8C8qCOYARFvHWofaFsx3FIChZKJhAiBOsGJjpV7dVH7JPgKPYtsKSQdCKYvS4qFiA2ZgdjPzeWIJFO24mxgrM6dElKfUG/kBQvbOxCy44mLBdj0P/KT50x7gPkBxP3VyYPJBAn+XNWdL0/ffxCzv2bRraRGYVMkSIroJm/G4PiLfMGo8U6UJIEFUTBMAcio6gfGxr0eJIATtFvfLZRfagag93xt+U0i4W+b+IeECQPKK2JrCKMZoISJUoRBJ5RxI4cJrOtsbK7HFKH3VwsQI94qBHpAqPqVDUwlGHtsEwdtzDktpWNUwryIv/wCNFdhYsLb+dTYMpWjIR77SiDyKTI+E+tL27z+R/syYBJHz+lTVoYH5jVOoERm2rhszSHAO8w4l22pQPf8AQd7+GqbrCnl4oAFbnaIcQBclCsp+WbWmzZzSVSAkqA5ceBFJu0XvszrrKEBCeAEiQRYnmY50/Fj1sVH88QHahcH4fBsnFKacWoa2RAlSbZc/C41AOltaOAKVicyzmKgAZvZNgJNzAjW543pMxTWZRVoo3mrOG26+3Gbvgev831om6UYzYEIZSw5mmYfZoBzItxtV55MJPOKVdhb4sKEFwtqHBcAHwVofhXG09+GUBQSe1UdAk281aek0YoRdGFWm097OApBPeSdDy0uDrBFxS3gcJ9odW2xlCgVwl0kApTyWLT0PqKCvbbxDp1yIP3RI9Tqanw+0FIHdASrgoSCByEGKeuAsLG0E5CsMu4VTCgnEsLam4WO8hQ4lKoAVHIGosawmJSQpJ0I0+oNGNge0J1EIc7wNjxCuHeSbHxohtLauylyFoLazqWBlE9U+6fn1oBjyIaYX+EMZlMUNlJTnUVe6lMmec2n41DtPagdOVJ7vIamut4tj9iEuNOdrh12CwMpBH3XEScp9QY52AXtgmVDX6zSs/U121t5iRhttVwvudgcU5jkHC2cbJXmNgkJHeUoxaxjqSBWmbtbqu4hw4vGtylR7UswAFuISB2ikiBClDNlIuRJsbp/s83iRh0qOqnFXA/CkGBa9yT6eFPm294H1YdPZodHaCTlQswnSLC3hXhnLTlUHPmeiB220XN68T9rfz6GIn0gAdB+VS4RAQkSLaSDx6jUVR2Vgi2CXMwJv3gRHkb+NeY7HpnuxXu41AUECp5rXZBMj2gA4tKdSVQfAQT8B8a7b3bZGiB8/nVTYrudxS+A7qfzP650dC6swp26j5k+RrNREwG00OGPdPI8+lfbV2WlxPJXA0aZ3ZwpPfSEjpI+VG8LujgYtilo6EpUPiJ+NKY9unIL/AABhgb6kNTKm1raXE5VDQ/rWjY3gBR3u6tN7ceoPCm3bPs2YdTLeOZBF5WlSfikn5UjbQ2B2KwgvMviJzMqUoaxBKkiDbQV5ijImT08e4P8AiW2rLqfYiWsVthzEQXDKU2A4E8zGv64UIaWVPoBP3h86utXMcBVEd3Ep/wASfnVfVrWMH74rCbcibhu+IQPCjTiqBbvudwUYePdNNEF+ZmftCUe1CkCQdeRKQJHlFQbu7TQhaCDAUFAg694KF/M1xtbEBxxSX3UpQhS8qWwpaiZNyJCUkQBc2JFoM0v7TRhgQltTylECJS2dbAQlcg204ZgPu95YzrgLNd3tUKvUAWP7G83eUE3zR5E2P19aNYbCF4ZpOUGTzURz5DoKTdhbELSIUbi8/rlR/Zm1ywvmDrejVmYWYRUDiMvapQiVd1IHdTpp948gKzzb2OGIxRLZlKBGbhaePKST5CmrebGtnDqzOpT2vdzEKUL3IAAJMJBjqoaa0gubFaKsoxTWYqNsrqRPIANxE/CNOGOAdiaigwBhZkIDedJsgFM9NAaVNgtBzFKWfdRmX+Q+dFMfiVNYVSFEElR7ySClQNwUkWj6cK43BwoWVT95SR5JufiQKRn0l1RfxjsV0WMetlqKTBsYnle1AN+8NmyPgzJyk+MkT4GR50Y/ptCUqeVYSUgGxIBATlBHem5kG0AcaobxoK2Fi1hmMdDIH65U/GulwwMwvqBBiNXQFddmQAYMHjw9a8Ar1wJLcicw4Oor1rDJTw86u7Nwgdc7PMEmJv8AKreE2KXG3QkEutqNjawPugc4uOfpU75MSvXmNCuRBldTVr7BDCXST3llMRYASLngZGlVapUhhYiTtzPAr512quIr7N8KMbTOYQwO0ShKkFKVpJCsqpiRcggEWIEHy4gGttwmK2QlCVIw2G7wCu6ygkSAYJykzWCtafGtA3ddzYdu+gKf5SQPhFQdX0qZaYw0ysmwmjI31w7YhtEDkhsp/ICvHPaEODaz45R+dJqRXeWoh0OEeIR6h4zP78lYgsyP7yk/Q0u41xpwz9nQnwP/AMa8Sma8CKcmDGn2RAOVm5lL7GkaJCfA/QVEvB9PjRFSa5UKfFwPkr3J1r7tBUkiinQDvO5ka194x9aVVkAEeVG98cb+0Sk6JAJHVR+ifjQFJkyaTfcY0DtEsYVFDNorh8HkQfjRVmg21ffnpSeuFYPzjOn/AOybPu+73BR5xyUHwpK3VxmZpB6Cm5C+7XIbAMPIN5j+28T2OJeIbTIWqVKzEnNfQEcFEUP2fjgHUu5EwlSbARJsT8bxwtVzfVvNjlJSJKstupAH5Ucf2J2OzlJSkFXdJJHUSofrSoshd3KjhY9dIUH5jTh8W2+gKbIiNeKfEc+lJu0NqK7XI3CkkkSZkxqRwNr0GZQ82jtLtFZIAlSSoAd4wPuiQL+VRsPEJhRjIFEKAEwqQetiRaqFykjdYrRR5hJ/epa05OybKBpnzKIB1hRUIGkxFVXMWCmewbyE2hSwZ/mtx15VUZwxUDlEAA68BbjqfPjNfLXKU8O8LTx4mItbj41wyvyf2EZ6SzjH4kFsJTIAmxufM8fGjG4mPS2HidUoUpPjBP5Cg2Mw5SgGOY1m8xrVvYOzsWQexw63AsZTDaiCNbKi3jNSEEZS7bTQRoqM238YicEwL99C18oRb6+ld727RGXKjRcT4Jv8zXv/AKC2k/iEvJwyWgkAJS44kjiTImbyeFH/AOqPHPR2rzCACSAMyozagWFrc6fg6jEHJZhEZGWqBivu04FJKTfIZy3ulWul4BH+ajCdmsqAKm+6DK4SRlTI++q/E6HlRTC+xpaFBRxcEfha+q70ZZ9nwQZDx8AkRPGxJtwiapb+p9Nf2v8ABkZMzt7BpZccZKYJhxlY1BMgJJN4lKk8jrR/ZywO9xVGbx0B/KjG3NwA4pCg6UlAjSZTMhJ00PGl7GtHDuZFGeoEET0kyDUi9TiyOdJv8jKUyBgBLGN2em8D3jmjhPOOdLe28QkJQ0NR3lRzIGVJ5kCT/F4w3MKC09aSN4dmKZeKvuLMg8ibketen0zBWoznGoQa4bVGm/6+Fcvai/WrezsC4+rI0grVlKsqfeISJOUaqMDQXq0sLNxYG08RTlue7LShyWfQgf70mpSbzIixtoeR5Uf3TxQS4pB1UAR/DP5GiybrEsI5g17miqwer77SOY+FR1BlxDldKVQ8Y0fq9fHGDmfQ/SuqbLpXUTjmkfSqC8aOvpUJ2iOvw+tdU64PRjJOo9R9anGJPjQ4bDTOqvX61R21hEMtkhSsxsNPpXMSoLGco1GhBO2MV2uJWeCYHmBHzmogKhZaygcSdes/SrGXlSsINWeeZS5HA4koNqD7VN0+FFAq1C9pp0oOuF4DC6fZ467jYyWgOVvSnxWLCGlKUYAF6yjcbFQsp6g/lTg7jS+oCf2aT3Rzj7xqTp8l4xKMi2ZS2ZsntX14hwXUe6Pwp4edMylBIqoHMotQTebbBbaISe8q3hOpqpECAk/iZO7aiAIube2ocRipnuIORPibHpJPPgKp5xlkGSQMw4AX+lVBYg2EERxuI+mvWvcc8BMaFUi/KIPxNQtkoEmVhANhJAoRHlbprf3VaTodeNOe7+6DS4D2cxqj3Rbpr8eNIuCxKcwJnjJ161oO5W0isSomZOvKYHwrzuszt6doa/CZlBA2mjbG2Fh20pCGUCIiQCR5m9MSDQTZy5Aoug6V4octuxs/fPOMshVWkL5Xqi2sVOnFZdDwiqsZo3BBnj0gwQfSq6zUjuLkyarOP1zGzANStitKzTffBpU8Fdt2aynKlJEhR1uSRlg+s1o+JxFqyT2j41JxCRrCTp1P+1ej/TFDZwDxv+03HeraebI20pKg0+ktLIOVR91UcjRXFhLiSlcEEVnqlKcKUIzFQPcABJzHkkazWjbu7DcShKsWIVwaSRPis3Cf8Ik840r3WQhtI3+JaSFGowBhNwnXnQBZuff1JHEJSPeV8OZFansLdbA4VWZkFDhAAVm7RSbQYUQUoJBIMc+FcYfDuqT3EZU6fhHgVGM1dMtFNi6EkcE5ifKwB9a7IC4ot+n/ALE+ofjaHNoFOSO44km6XYcB1n3xre9ImK3MaU4p3CpyOQf2AulWhPZSZQYnuEkHhGhYcRirQCSOagPyql2w0BjrxrMOEoNjv/OYLZL28RSxGGfbVlUyUkcFQk/GuS2/wSPAq+k01bY2it1SSs/dEenxvNUxFVISVBPMUQL2gL7M+fwjzP0r5ez3uOX40czivFOCiuZUAq2Q7+Men+9RK2M5+Mfy/wC9H1LqFa71syoCRi/OlTbOKUt4hQKQjgQQeljzortTHFlI7NRCybEagcYPDlR3Y+1WtqtJwuKMYpAIYeOqhrkPNXQ63iDrL1DWQp4HMowihqiODNSNp5VJtTZrmHcU26kpUOYMED7yeYPOoUqgdapQg7zWE+dVwqc7HQptKnlqQlclGRKVmEnKokFSYE6XvQ3EvkQBdRsKO7fe/bBAgBlCGrCBKAM5gc15jSMrrkJx/rDAKANBn9HKwmIRCgttwEtuJkBadNDdKgRBSbg017PMJHhQPCPBaCw4YQpQUhX7t0WSv/CdFDiL6pFWHduFtJQUFLqTlUk8CNTPEfORUmLCMLkePEc2XWv3wvjtqhAJJigmA2Ycc4VFasqYsBaP8ZkDwg+FCcXiFPe/foLfKiuzN4FtNpRH7MTZJykzzIF/1NUsS5o/Zik7N/MZ9n7lYVo95RcUbRP5ACNONAd8dz0pXnaOUH7pvpr1FFm952HUALK28twlIgH+IH8q7x21G3UpSkpHMSJjrRN06ZF0niD6zKbmbJayKBkGKbd2NqukKFsiBmGgImAepFhalvbcJcUARrVPDPXgqy9f9q8DIgQtiPEv+2lzdtk7fSUgjXl86NI2pPHwrEsJtsspSc6VZpskzEc+IoyxvyANa8v2xQ0Z5uTE3ia4naA5119vHOssRvmoiQLda6/9VvK90TxtcDxIqhemyNwJMVImnq2iOdVn9rAcazc7cfVxA9PrQrH7XfzZZNxraPWqh/TM9XUBe40DHzbG86UCxk8AKR07CxGOeUpIhM95ZshIEaq0J6C5ohsfd7Mc+IUqInLMKVx/gT8T01pywyUuNpQ33cggNg90j+6PxfPx19jpOhPTAs3J8+AI1CFO0rbtbDweDSbLecNlLEIHUAzmCegieM0wI26hH9kwhPXU+pBIoAVxb9f7V92kCLV6B6ZTzZ/Od6rQtidqrcMqPhN46TVVWL4VUJJ1tXaXRwH6/KjGNVGwg6ieZMpyfCo1G2sfSo1PgWFRYhcJk2mAJN5OkT8K6qmz7HPQoACRE8NCVEceUVCH+lTPPSqeibfwiwqMumhA2mzjtSOFcKeP4TUhergvVsyRKdPI1Et6eBqRbtRqcrZ0YsR7HcC64oHF4gkZhYNkSnLmA7kk94Cqo9jmz0kEYvFJNimA2DolQI7loC0meHka2HsU5s2UZucCfXWvDh0xGVMcoHSvkTnyE2TPcGNQKAiDt7drB4xlCH33lKbsHcqQqRqSMuW4gmBBlJ1oCv2O4AZZxOJ7wBFm+P8ADr0H5Gta+yI/An+UdTy5k+pr37Gj8KbgDQRA0EafoUS9TlUUGmemvxMownsZwCHW3vtGJJStJCVJbiQErEgJ0ggmunvZFs/OrNjXsxUQf7Ocx1HuazNq1Y4VH4RchVxNwAAb6WA9K++zpmcqZmdBrz8etYOoyAkg8zSinkTKh7H9n5QoYx4iSAR2dyLke5yvXWO9lWz3UpUcY9KUhMgIlQHugyjUDu+QrUhhkfgT/KOo+RPqa5+xN/u0cPup69Op9a09VmPLTBiQeJk6fY3s4/8A7mI0BmEaH/8An5+F9K7Z9jOzyQBjH+8QACECSZI1RyH6kVqowLYEBCY5ZRzn53r37Ij8Cf5R16dT6mu9zl+ozvTX4mUf1N7OSP8A7x+D/dRfw/Z8oPgQeIm6n2CYQgEYrEEG4/suP8FaUMIj8Cf5R1PLmT6mrCRau9zl+ozvTT4mUO//AE7YNWuIxHo1/oqP/wBt+C/6nEf9v/RWuV9SWcsbMMADiZH/AO2/Bf8AU4j/ALf+ivv/AG4YP/qcR/2/9Fa5X1DNmZ4H2DYJuxcccFrLDevkkT59KIu+yZhVu2dAGiQGwBHTLB86e6+qhOqyp9lqiXwY3+0IiO+yTDKH9o4DzGQfDLFc4b2QYZBntXSbQTkMRxAy69afa+o/e5/qMD2uEf2xWY9nuHSPvKPEqg/DT4VIrchvRLi0D+6ltPxCZplr6h93mPLGH6GP4io77PmlGe0cnj7tzpOmteD2ds/vHP8AL9KbK+ove5/qMz2+L4imr2eNH/8AK5/k/wBNcn2cs8HXB/Kfypur6u97n+ozvb4/iJ/9WzX75z0R9K4f9mbKsv7VwBJkABGsRy4Sac6+rD1mc/3Gd7fH8RM/qza/fO/5PpXn9WTP75z0R9KdK+rfe5/qM72+P4iWfZgz++d9EfSuT7Lmf3zvoj/TTtX1d73P9Rne3x/ERz7Kmf3zvoj/AE1yr2UM/v3fRH0p6rw13vc/1Gd7fH8T/9k="/>
          <p:cNvSpPr>
            <a:spLocks noChangeAspect="1" noChangeArrowheads="1"/>
          </p:cNvSpPr>
          <p:nvPr/>
        </p:nvSpPr>
        <p:spPr bwMode="auto">
          <a:xfrm>
            <a:off x="215900" y="-4763"/>
            <a:ext cx="304800" cy="304801"/>
          </a:xfrm>
          <a:prstGeom prst="rect">
            <a:avLst/>
          </a:prstGeom>
          <a:noFill/>
          <a:ln w="9525">
            <a:noFill/>
            <a:miter lim="800000"/>
            <a:headEnd/>
            <a:tailEnd/>
          </a:ln>
        </p:spPr>
        <p:txBody>
          <a:bodyPr/>
          <a:lstStyle/>
          <a:p>
            <a:endParaRPr lang="en-CA">
              <a:latin typeface="Century Gothic" pitchFamily="34" charset="0"/>
            </a:endParaRPr>
          </a:p>
        </p:txBody>
      </p:sp>
      <p:pic>
        <p:nvPicPr>
          <p:cNvPr id="3074" name="Picture 2" descr="http://www.momlogic.com/images/the_ultimate_playdate_pm-thumb-270x27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4229" y="2650216"/>
            <a:ext cx="4106182" cy="41061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20700" y="6047799"/>
            <a:ext cx="4572000" cy="692497"/>
          </a:xfrm>
          <a:prstGeom prst="rect">
            <a:avLst/>
          </a:prstGeom>
        </p:spPr>
        <p:txBody>
          <a:bodyPr>
            <a:spAutoFit/>
          </a:bodyPr>
          <a:lstStyle/>
          <a:p>
            <a:pPr marL="68580" indent="0" fontAlgn="auto">
              <a:spcAft>
                <a:spcPts val="0"/>
              </a:spcAft>
              <a:buNone/>
              <a:defRPr/>
            </a:pPr>
            <a:r>
              <a:rPr lang="en-US" sz="1050" dirty="0"/>
              <a:t>Arnett, Jeffery.  </a:t>
            </a:r>
            <a:r>
              <a:rPr lang="en-US" sz="1050" i="1" dirty="0"/>
              <a:t>Adolescence and Emerging Adulthood: A Cultural Approach. </a:t>
            </a:r>
            <a:r>
              <a:rPr lang="en-US" sz="1050" dirty="0" smtClean="0"/>
              <a:t>New </a:t>
            </a:r>
            <a:r>
              <a:rPr lang="en-US" sz="1050" dirty="0"/>
              <a:t>Jersey: Prentice Hall. (2010).  337-343. </a:t>
            </a:r>
            <a:endParaRPr lang="en-US" sz="1050" i="1" dirty="0"/>
          </a:p>
          <a:p>
            <a:pPr marL="68580" indent="0" fontAlgn="auto">
              <a:spcAft>
                <a:spcPts val="0"/>
              </a:spcAft>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042988" y="168275"/>
            <a:ext cx="7024687" cy="1143000"/>
          </a:xfrm>
        </p:spPr>
        <p:txBody>
          <a:bodyPr/>
          <a:lstStyle/>
          <a:p>
            <a:pPr algn="ctr"/>
            <a:r>
              <a:rPr lang="en-CA" smtClean="0"/>
              <a:t>Identity Formation</a:t>
            </a:r>
          </a:p>
        </p:txBody>
      </p:sp>
      <p:sp>
        <p:nvSpPr>
          <p:cNvPr id="3" name="Content Placeholder 2"/>
          <p:cNvSpPr>
            <a:spLocks noGrp="1"/>
          </p:cNvSpPr>
          <p:nvPr>
            <p:ph idx="1"/>
          </p:nvPr>
        </p:nvSpPr>
        <p:spPr>
          <a:xfrm>
            <a:off x="1042988" y="1311275"/>
            <a:ext cx="6777037" cy="3856038"/>
          </a:xfrm>
        </p:spPr>
        <p:txBody>
          <a:bodyPr rtlCol="0">
            <a:normAutofit/>
          </a:bodyPr>
          <a:lstStyle/>
          <a:p>
            <a:pPr marL="68580" indent="0" fontAlgn="auto">
              <a:spcAft>
                <a:spcPts val="0"/>
              </a:spcAft>
              <a:buFont typeface="Wingdings 2" pitchFamily="18" charset="2"/>
              <a:buNone/>
              <a:defRPr/>
            </a:pPr>
            <a:r>
              <a:rPr lang="en-CA" dirty="0" smtClean="0"/>
              <a:t>Adolescence is a time for identity formation: developing of values, abilities, and hopes for the future.  Media plays a large role in influencing these factors:</a:t>
            </a:r>
          </a:p>
          <a:p>
            <a:pPr indent="-274320" fontAlgn="auto">
              <a:spcAft>
                <a:spcPts val="0"/>
              </a:spcAft>
              <a:defRPr/>
            </a:pPr>
            <a:r>
              <a:rPr lang="en-CA" dirty="0" smtClean="0"/>
              <a:t>The “Ideal” and the “Feared”</a:t>
            </a:r>
          </a:p>
          <a:p>
            <a:pPr indent="-274320" fontAlgn="auto">
              <a:spcAft>
                <a:spcPts val="0"/>
              </a:spcAft>
              <a:defRPr/>
            </a:pPr>
            <a:r>
              <a:rPr lang="en-CA" dirty="0" smtClean="0"/>
              <a:t>Gender Role Identity</a:t>
            </a:r>
          </a:p>
        </p:txBody>
      </p:sp>
      <p:pic>
        <p:nvPicPr>
          <p:cNvPr id="21507" name="Picture 2" descr="http://www.seventeen.com/cm/seventeen/images/JC/sev-hilary-duff-amazing-cover-stars-012411-mdn.jpg">
            <a:hlinkClick r:id="rId2"/>
          </p:cNvPr>
          <p:cNvPicPr>
            <a:picLocks noChangeAspect="1" noChangeArrowheads="1"/>
          </p:cNvPicPr>
          <p:nvPr/>
        </p:nvPicPr>
        <p:blipFill>
          <a:blip r:embed="rId3"/>
          <a:srcRect/>
          <a:stretch>
            <a:fillRect/>
          </a:stretch>
        </p:blipFill>
        <p:spPr bwMode="auto">
          <a:xfrm rot="765215">
            <a:off x="6027738" y="3155950"/>
            <a:ext cx="2867025" cy="3819525"/>
          </a:xfrm>
          <a:prstGeom prst="rect">
            <a:avLst/>
          </a:prstGeom>
          <a:noFill/>
          <a:ln w="9525">
            <a:noFill/>
            <a:miter lim="800000"/>
            <a:headEnd/>
            <a:tailEnd/>
          </a:ln>
        </p:spPr>
      </p:pic>
      <p:sp>
        <p:nvSpPr>
          <p:cNvPr id="2" name="Rectangle 1"/>
          <p:cNvSpPr/>
          <p:nvPr/>
        </p:nvSpPr>
        <p:spPr>
          <a:xfrm>
            <a:off x="513217" y="6013209"/>
            <a:ext cx="4572000" cy="843308"/>
          </a:xfrm>
          <a:prstGeom prst="rect">
            <a:avLst/>
          </a:prstGeom>
        </p:spPr>
        <p:txBody>
          <a:bodyPr>
            <a:spAutoFit/>
          </a:bodyPr>
          <a:lstStyle/>
          <a:p>
            <a:pPr marL="68580" lvl="0" fontAlgn="auto">
              <a:spcBef>
                <a:spcPct val="20000"/>
              </a:spcBef>
              <a:spcAft>
                <a:spcPts val="0"/>
              </a:spcAft>
              <a:buClr>
                <a:srgbClr val="94C600"/>
              </a:buClr>
              <a:buSzPct val="76000"/>
              <a:defRPr/>
            </a:pPr>
            <a:r>
              <a:rPr lang="en-US" sz="1000" dirty="0">
                <a:solidFill>
                  <a:srgbClr val="3E3D2D"/>
                </a:solidFill>
                <a:latin typeface="Century Gothic"/>
                <a:cs typeface="+mn-cs"/>
              </a:rPr>
              <a:t>Arnett, Jeffery.  </a:t>
            </a:r>
            <a:r>
              <a:rPr lang="en-US" sz="1000" i="1" dirty="0">
                <a:solidFill>
                  <a:srgbClr val="3E3D2D"/>
                </a:solidFill>
                <a:latin typeface="Century Gothic"/>
                <a:cs typeface="+mn-cs"/>
              </a:rPr>
              <a:t>Adolescence and Emerging Adulthood: A Cultural Approach. </a:t>
            </a:r>
            <a:r>
              <a:rPr lang="en-US" sz="1000" i="1" dirty="0" smtClean="0">
                <a:solidFill>
                  <a:srgbClr val="3E3D2D"/>
                </a:solidFill>
                <a:latin typeface="Century Gothic"/>
                <a:cs typeface="+mn-cs"/>
              </a:rPr>
              <a:t> </a:t>
            </a:r>
            <a:r>
              <a:rPr lang="en-US" sz="1000" dirty="0" smtClean="0">
                <a:solidFill>
                  <a:srgbClr val="3E3D2D"/>
                </a:solidFill>
                <a:latin typeface="Century Gothic"/>
                <a:cs typeface="+mn-cs"/>
              </a:rPr>
              <a:t>New </a:t>
            </a:r>
            <a:r>
              <a:rPr lang="en-US" sz="1000" dirty="0">
                <a:solidFill>
                  <a:srgbClr val="3E3D2D"/>
                </a:solidFill>
                <a:latin typeface="Century Gothic"/>
                <a:cs typeface="+mn-cs"/>
              </a:rPr>
              <a:t>Jersey: Prentice Hall. (2010).  337-343. </a:t>
            </a:r>
            <a:endParaRPr lang="en-US" sz="1000" i="1" dirty="0">
              <a:solidFill>
                <a:srgbClr val="3E3D2D"/>
              </a:solidFill>
              <a:latin typeface="Century Gothic"/>
              <a:cs typeface="+mn-cs"/>
            </a:endParaRPr>
          </a:p>
          <a:p>
            <a:pPr marL="68580" lvl="0" fontAlgn="auto">
              <a:spcBef>
                <a:spcPct val="20000"/>
              </a:spcBef>
              <a:spcAft>
                <a:spcPts val="0"/>
              </a:spcAft>
              <a:buClr>
                <a:srgbClr val="94C600"/>
              </a:buClr>
              <a:buSzPct val="76000"/>
              <a:defRPr/>
            </a:pPr>
            <a:endParaRPr lang="en-US" sz="2400" dirty="0">
              <a:solidFill>
                <a:srgbClr val="3E3D2D"/>
              </a:solidFill>
              <a:latin typeface="Century Gothic"/>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860</TotalTime>
  <Words>1536</Words>
  <Application>Microsoft Office PowerPoint</Application>
  <PresentationFormat>On-screen Show (4:3)</PresentationFormat>
  <Paragraphs>164</Paragraphs>
  <Slides>23</Slides>
  <Notes>0</Notes>
  <HiddenSlides>0</HiddenSlides>
  <MMClips>0</MMClips>
  <ScaleCrop>false</ScaleCrop>
  <HeadingPairs>
    <vt:vector size="6" baseType="variant">
      <vt:variant>
        <vt:lpstr>Theme</vt:lpstr>
      </vt:variant>
      <vt:variant>
        <vt:i4>1</vt:i4>
      </vt:variant>
      <vt:variant>
        <vt:lpstr>Links</vt:lpstr>
      </vt:variant>
      <vt:variant>
        <vt:i4>3</vt:i4>
      </vt:variant>
      <vt:variant>
        <vt:lpstr>Slide Titles</vt:lpstr>
      </vt:variant>
      <vt:variant>
        <vt:i4>23</vt:i4>
      </vt:variant>
    </vt:vector>
  </HeadingPairs>
  <TitlesOfParts>
    <vt:vector size="27" baseType="lpstr">
      <vt:lpstr>Austin</vt:lpstr>
      <vt:lpstr>C:\Users\Caitlin Fedorak\Documents\Education\ECUR 498 (Paul Term 2)\Worksheets For Group Lesson Plan.pdf</vt:lpstr>
      <vt:lpstr>C:\Users\Caitlin Fedorak\Documents\Education\ECUR 498 (Paul Term 2)\Adbusters.pdf</vt:lpstr>
      <vt:lpstr>C:\Users\Caitlin Fedorak\Documents\Education\ECUR 498 (Paul Term 2)\Adbusters Leaflet.pdf</vt:lpstr>
      <vt:lpstr>Ads &amp; Consumerism</vt:lpstr>
      <vt:lpstr>Why is Doing Critical Analysis on Media Important?</vt:lpstr>
      <vt:lpstr>Social Learning Theory </vt:lpstr>
      <vt:lpstr>Bloom’s Taxonomy</vt:lpstr>
      <vt:lpstr>Developing Critical Analysis Questions Based on Bloom’s</vt:lpstr>
      <vt:lpstr>PowerPoint Presentation</vt:lpstr>
      <vt:lpstr>Five Uses of Media</vt:lpstr>
      <vt:lpstr>Entertainment</vt:lpstr>
      <vt:lpstr>Identity Formation</vt:lpstr>
      <vt:lpstr>High Sensation</vt:lpstr>
      <vt:lpstr>Coping</vt:lpstr>
      <vt:lpstr>Youth Culture Identification</vt:lpstr>
      <vt:lpstr>PowerPoint Presentation</vt:lpstr>
      <vt:lpstr> Group Work </vt:lpstr>
      <vt:lpstr>If You Use This Activity With Your Future Students…</vt:lpstr>
      <vt:lpstr>     Adbusters</vt:lpstr>
      <vt:lpstr>Logorama</vt:lpstr>
      <vt:lpstr>Tough Guise</vt:lpstr>
      <vt:lpstr>The Greatest Movie Ever Sold</vt:lpstr>
      <vt:lpstr>The Story of Stuff</vt:lpstr>
      <vt:lpstr>America The Beautiful</vt:lpstr>
      <vt:lpstr>Consuming Kids</vt:lpstr>
      <vt:lpstr>SURPRISE!</vt:lpstr>
    </vt:vector>
  </TitlesOfParts>
  <Company>University of Saskatchewan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Ads &amp; Consumerism</dc:title>
  <dc:creator>Alex Philibert</dc:creator>
  <cp:lastModifiedBy>Caitlin Fedorak</cp:lastModifiedBy>
  <cp:revision>54</cp:revision>
  <dcterms:created xsi:type="dcterms:W3CDTF">2013-02-14T19:14:51Z</dcterms:created>
  <dcterms:modified xsi:type="dcterms:W3CDTF">2013-03-07T13:58:52Z</dcterms:modified>
</cp:coreProperties>
</file>